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0"/>
  </p:notesMasterIdLst>
  <p:handoutMasterIdLst>
    <p:handoutMasterId r:id="rId21"/>
  </p:handoutMasterIdLst>
  <p:sldIdLst>
    <p:sldId id="282" r:id="rId4"/>
    <p:sldId id="309" r:id="rId5"/>
    <p:sldId id="306" r:id="rId6"/>
    <p:sldId id="272" r:id="rId7"/>
    <p:sldId id="270" r:id="rId8"/>
    <p:sldId id="302" r:id="rId9"/>
    <p:sldId id="295" r:id="rId10"/>
    <p:sldId id="307" r:id="rId11"/>
    <p:sldId id="300" r:id="rId12"/>
    <p:sldId id="311" r:id="rId13"/>
    <p:sldId id="310" r:id="rId14"/>
    <p:sldId id="280" r:id="rId15"/>
    <p:sldId id="313" r:id="rId16"/>
    <p:sldId id="296" r:id="rId17"/>
    <p:sldId id="312" r:id="rId18"/>
    <p:sldId id="314" r:id="rId19"/>
  </p:sldIdLst>
  <p:sldSz cx="12192000" cy="6858000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 GOETZ" initials="MG" lastIdx="1" clrIdx="0">
    <p:extLst>
      <p:ext uri="{19B8F6BF-5375-455C-9EA6-DF929625EA0E}">
        <p15:presenceInfo xmlns:p15="http://schemas.microsoft.com/office/powerpoint/2012/main" userId="Marie GOET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275EC"/>
    <a:srgbClr val="4B9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34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D08DD-142B-41A7-BB9E-9B0730301225}" type="datetimeFigureOut">
              <a:rPr lang="fr-FR" smtClean="0"/>
              <a:t>26/01/2021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8EC32-1C4E-4564-A839-62F75B57E1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48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BAC07-1678-4DFF-91DB-6C62954590FF}" type="datetimeFigureOut">
              <a:rPr lang="fr-FR" smtClean="0"/>
              <a:t>26/01/2021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A4D01-0711-47D7-97FB-C13C076B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30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A4D01-0711-47D7-97FB-C13C076B113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916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A4D01-0711-47D7-97FB-C13C076B113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658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A4D01-0711-47D7-97FB-C13C076B113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806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A4D01-0711-47D7-97FB-C13C076B113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148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Trop tôt pour le dire (étape</a:t>
            </a:r>
            <a:r>
              <a:rPr lang="fr-FR" baseline="0" dirty="0" smtClean="0"/>
              <a:t> par étape)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>
                <a:solidFill>
                  <a:schemeClr val="tx1"/>
                </a:solidFill>
              </a:rPr>
              <a:t>A ce stade, aucun lieu d’implantation n’a été identifié (m² nécessaires, 1 ou plusieurs lieux, au sein de la métropole de Lyon ou non, etc.) -&gt; </a:t>
            </a:r>
            <a:r>
              <a:rPr lang="fr-FR" sz="1200" dirty="0" err="1" smtClean="0">
                <a:solidFill>
                  <a:schemeClr val="tx1"/>
                </a:solidFill>
              </a:rPr>
              <a:t>Etude</a:t>
            </a:r>
            <a:r>
              <a:rPr lang="fr-FR" sz="1200" dirty="0" smtClean="0">
                <a:solidFill>
                  <a:schemeClr val="tx1"/>
                </a:solidFill>
              </a:rPr>
              <a:t> de</a:t>
            </a:r>
            <a:r>
              <a:rPr lang="fr-FR" sz="1200" baseline="0" dirty="0" smtClean="0">
                <a:solidFill>
                  <a:schemeClr val="tx1"/>
                </a:solidFill>
              </a:rPr>
              <a:t> faisabilité cahier des charges du lieu</a:t>
            </a:r>
            <a:endParaRPr lang="fr-FR" sz="1200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A4D01-0711-47D7-97FB-C13C076B113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286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A4D01-0711-47D7-97FB-C13C076B113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767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Une</a:t>
            </a:r>
            <a:r>
              <a:rPr lang="fr-FR" baseline="0" dirty="0" smtClean="0"/>
              <a:t> autre façon de présenter les choses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A4D01-0711-47D7-97FB-C13C076B113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452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A4D01-0711-47D7-97FB-C13C076B113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143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A4D01-0711-47D7-97FB-C13C076B113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494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951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483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58372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19200" y="1628776"/>
            <a:ext cx="53848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07200" y="1628776"/>
            <a:ext cx="53848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067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952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6075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39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4839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24652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116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296400" y="274638"/>
            <a:ext cx="2895600" cy="58801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483600" cy="58801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10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410D2B-472D-4599-94D4-5DC49B1847F9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681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21446C-0825-496E-B277-F0B4E7E235D2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542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0E435E-4C74-444C-8675-39F0D88F697D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592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48ED6-4EA2-4783-AA58-A64E623DF8E6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888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1703C-7868-46B2-8BEC-C412D5C929FB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97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5628F-3E33-4C7D-8FD9-876F9EEF23D2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11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16A5B6-63B7-4D41-902E-1295B1885C7C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122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2D8594-E2E5-4FCE-91AA-AE264957F291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955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5C75D-7441-4950-B9D9-B22F6D4E0305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755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F1EC23-1ADF-4195-8008-F4A86A9DC99F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129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07FC08-4E85-4E1A-816A-8E80B42B0C1E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7315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03556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625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10269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893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070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9360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621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009647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5552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77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554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5589588"/>
            <a:ext cx="240453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1" name="Grouper 15"/>
          <p:cNvGrpSpPr>
            <a:grpSpLocks/>
          </p:cNvGrpSpPr>
          <p:nvPr/>
        </p:nvGrpSpPr>
        <p:grpSpPr bwMode="auto">
          <a:xfrm>
            <a:off x="0" y="4581526"/>
            <a:ext cx="719667" cy="1547813"/>
            <a:chOff x="0" y="4581525"/>
            <a:chExt cx="539750" cy="1547813"/>
          </a:xfrm>
        </p:grpSpPr>
        <p:sp>
          <p:nvSpPr>
            <p:cNvPr id="2056" name="Rectangle 16"/>
            <p:cNvSpPr>
              <a:spLocks noChangeArrowheads="1"/>
            </p:cNvSpPr>
            <p:nvPr/>
          </p:nvSpPr>
          <p:spPr bwMode="auto">
            <a:xfrm>
              <a:off x="0" y="4581525"/>
              <a:ext cx="539750" cy="53975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altLang="fr-FR" sz="1800" smtClean="0">
                <a:solidFill>
                  <a:srgbClr val="000000"/>
                </a:solidFill>
              </a:endParaRPr>
            </a:p>
          </p:txBody>
        </p:sp>
        <p:sp>
          <p:nvSpPr>
            <p:cNvPr id="2057" name="Rectangle 19"/>
            <p:cNvSpPr>
              <a:spLocks noChangeArrowheads="1"/>
            </p:cNvSpPr>
            <p:nvPr/>
          </p:nvSpPr>
          <p:spPr bwMode="auto">
            <a:xfrm>
              <a:off x="0" y="5589588"/>
              <a:ext cx="539750" cy="53975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altLang="fr-FR" sz="1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05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et modifiez le titre</a:t>
            </a:r>
          </a:p>
        </p:txBody>
      </p:sp>
      <p:sp>
        <p:nvSpPr>
          <p:cNvPr id="205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219200" y="162877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1. SOUS-TITRE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366727" y="5598143"/>
            <a:ext cx="4188840" cy="70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600" dirty="0" smtClean="0">
                <a:solidFill>
                  <a:srgbClr val="000000"/>
                </a:solidFill>
              </a:rPr>
              <a:t>DÉLÉGATION DÉVELOPPEMENT ÉCONOMIQUE,</a:t>
            </a:r>
            <a:r>
              <a:rPr lang="fr-FR" sz="600" baseline="0" dirty="0" smtClean="0">
                <a:solidFill>
                  <a:srgbClr val="000000"/>
                </a:solidFill>
              </a:rPr>
              <a:t> </a:t>
            </a:r>
            <a:r>
              <a:rPr lang="fr-FR" sz="600" dirty="0" smtClean="0">
                <a:solidFill>
                  <a:srgbClr val="000000"/>
                </a:solidFill>
              </a:rPr>
              <a:t>EMPLOI &amp; SAVOIRS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600" dirty="0" smtClean="0">
                <a:solidFill>
                  <a:srgbClr val="000000"/>
                </a:solidFill>
              </a:rPr>
              <a:t>Direction de la Culture et de la Vie associative</a:t>
            </a:r>
          </a:p>
        </p:txBody>
      </p:sp>
      <p:sp>
        <p:nvSpPr>
          <p:cNvPr id="2055" name="Rectangle 15"/>
          <p:cNvSpPr>
            <a:spLocks noChangeArrowheads="1"/>
          </p:cNvSpPr>
          <p:nvPr/>
        </p:nvSpPr>
        <p:spPr bwMode="auto">
          <a:xfrm rot="5400000">
            <a:off x="8414280" y="5700184"/>
            <a:ext cx="276225" cy="61384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8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9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3200" kern="1200">
          <a:solidFill>
            <a:srgbClr val="FF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A8CA9F-77FC-4628-BC8D-8BDEEB716B00}" type="slidenum">
              <a:rPr lang="fr-FR" altLang="fr-F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A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800" smtClean="0">
              <a:solidFill>
                <a:srgbClr val="000000"/>
              </a:solidFill>
            </a:endParaRPr>
          </a:p>
        </p:txBody>
      </p:sp>
      <p:grpSp>
        <p:nvGrpSpPr>
          <p:cNvPr id="1032" name="Grouper 15"/>
          <p:cNvGrpSpPr>
            <a:grpSpLocks/>
          </p:cNvGrpSpPr>
          <p:nvPr/>
        </p:nvGrpSpPr>
        <p:grpSpPr bwMode="auto">
          <a:xfrm>
            <a:off x="0" y="4581526"/>
            <a:ext cx="719667" cy="1547813"/>
            <a:chOff x="0" y="4581525"/>
            <a:chExt cx="539750" cy="1547813"/>
          </a:xfrm>
        </p:grpSpPr>
        <p:sp>
          <p:nvSpPr>
            <p:cNvPr id="1036" name="Rectangle 16"/>
            <p:cNvSpPr>
              <a:spLocks noChangeArrowheads="1"/>
            </p:cNvSpPr>
            <p:nvPr/>
          </p:nvSpPr>
          <p:spPr bwMode="auto">
            <a:xfrm>
              <a:off x="0" y="4581525"/>
              <a:ext cx="539750" cy="539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altLang="fr-FR" sz="1800" smtClean="0">
                <a:solidFill>
                  <a:srgbClr val="000000"/>
                </a:solidFill>
              </a:endParaRPr>
            </a:p>
          </p:txBody>
        </p:sp>
        <p:sp>
          <p:nvSpPr>
            <p:cNvPr id="1037" name="Rectangle 19"/>
            <p:cNvSpPr>
              <a:spLocks noChangeArrowheads="1"/>
            </p:cNvSpPr>
            <p:nvPr/>
          </p:nvSpPr>
          <p:spPr bwMode="auto">
            <a:xfrm>
              <a:off x="0" y="5589588"/>
              <a:ext cx="539750" cy="539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altLang="fr-FR" sz="1800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1033" name="Picture 13" descr="Logo_GL_blanc_noir_CMJN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818" y="5589588"/>
            <a:ext cx="2633133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5952067" y="5551488"/>
            <a:ext cx="2603500" cy="70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600" dirty="0" smtClean="0">
                <a:solidFill>
                  <a:srgbClr val="000000"/>
                </a:solidFill>
              </a:rPr>
              <a:t>DÉLÉGATION DÉVELOPPEMENT ÉCONOMIQUE,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600" dirty="0" smtClean="0">
                <a:solidFill>
                  <a:srgbClr val="000000"/>
                </a:solidFill>
              </a:rPr>
              <a:t>EMPLOI &amp; SAVOIRS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600" dirty="0" smtClean="0">
                <a:solidFill>
                  <a:srgbClr val="000000"/>
                </a:solidFill>
              </a:rPr>
              <a:t>direction </a:t>
            </a:r>
          </a:p>
        </p:txBody>
      </p:sp>
      <p:sp>
        <p:nvSpPr>
          <p:cNvPr id="1035" name="Rectangle 15"/>
          <p:cNvSpPr>
            <a:spLocks noChangeArrowheads="1"/>
          </p:cNvSpPr>
          <p:nvPr/>
        </p:nvSpPr>
        <p:spPr bwMode="auto">
          <a:xfrm rot="5400000">
            <a:off x="8414280" y="5700184"/>
            <a:ext cx="276225" cy="613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8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23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er 20"/>
          <p:cNvGrpSpPr>
            <a:grpSpLocks/>
          </p:cNvGrpSpPr>
          <p:nvPr/>
        </p:nvGrpSpPr>
        <p:grpSpPr bwMode="auto">
          <a:xfrm>
            <a:off x="0" y="4589463"/>
            <a:ext cx="719667" cy="1547812"/>
            <a:chOff x="0" y="4581525"/>
            <a:chExt cx="539750" cy="1547813"/>
          </a:xfrm>
        </p:grpSpPr>
        <p:sp>
          <p:nvSpPr>
            <p:cNvPr id="3085" name="Rectangle 16"/>
            <p:cNvSpPr>
              <a:spLocks noChangeArrowheads="1"/>
            </p:cNvSpPr>
            <p:nvPr/>
          </p:nvSpPr>
          <p:spPr bwMode="auto">
            <a:xfrm>
              <a:off x="0" y="4581525"/>
              <a:ext cx="539750" cy="53975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altLang="fr-FR" sz="1800" smtClean="0">
                <a:solidFill>
                  <a:srgbClr val="000000"/>
                </a:solidFill>
              </a:endParaRPr>
            </a:p>
          </p:txBody>
        </p:sp>
        <p:sp>
          <p:nvSpPr>
            <p:cNvPr id="3086" name="Rectangle 19"/>
            <p:cNvSpPr>
              <a:spLocks noChangeArrowheads="1"/>
            </p:cNvSpPr>
            <p:nvPr/>
          </p:nvSpPr>
          <p:spPr bwMode="auto">
            <a:xfrm>
              <a:off x="0" y="5589588"/>
              <a:ext cx="539750" cy="53975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altLang="fr-FR" sz="1800" smtClean="0">
                <a:solidFill>
                  <a:srgbClr val="000000"/>
                </a:solidFill>
              </a:endParaRPr>
            </a:p>
          </p:txBody>
        </p:sp>
      </p:grpSp>
      <p:cxnSp>
        <p:nvCxnSpPr>
          <p:cNvPr id="7" name="Straight Connector 7"/>
          <p:cNvCxnSpPr/>
          <p:nvPr/>
        </p:nvCxnSpPr>
        <p:spPr>
          <a:xfrm flipV="1">
            <a:off x="1439333" y="558800"/>
            <a:ext cx="10033000" cy="1588"/>
          </a:xfrm>
          <a:prstGeom prst="line">
            <a:avLst/>
          </a:prstGeom>
          <a:ln w="31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Imag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6383338"/>
            <a:ext cx="149013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7"/>
          <p:cNvCxnSpPr/>
          <p:nvPr/>
        </p:nvCxnSpPr>
        <p:spPr>
          <a:xfrm flipV="1">
            <a:off x="1439333" y="6142039"/>
            <a:ext cx="10033000" cy="1587"/>
          </a:xfrm>
          <a:prstGeom prst="line">
            <a:avLst/>
          </a:prstGeom>
          <a:ln w="317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  <a:endParaRPr lang="fr-FR" dirty="0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1209993" y="6291357"/>
            <a:ext cx="5571627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00" b="1" dirty="0" smtClean="0">
                <a:solidFill>
                  <a:srgbClr val="000000"/>
                </a:solidFill>
              </a:rPr>
              <a:t>PROJET</a:t>
            </a:r>
            <a:r>
              <a:rPr lang="fr-FR" sz="800" b="1" baseline="0" dirty="0" smtClean="0">
                <a:solidFill>
                  <a:srgbClr val="000000"/>
                </a:solidFill>
              </a:rPr>
              <a:t> DE RECYCLERIE CULTURELLE ET ARTISTIQUE SUR LE TERRITOIRE DE LA MÉTROPOLE DE LYON</a:t>
            </a:r>
            <a:endParaRPr lang="fr-FR" sz="800" b="1" dirty="0" smtClean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00" b="1" dirty="0" smtClean="0">
                <a:solidFill>
                  <a:srgbClr val="000000"/>
                </a:solidFill>
              </a:rPr>
              <a:t>27</a:t>
            </a:r>
            <a:r>
              <a:rPr lang="fr-FR" sz="800" b="1" baseline="0" dirty="0" smtClean="0">
                <a:solidFill>
                  <a:srgbClr val="000000"/>
                </a:solidFill>
              </a:rPr>
              <a:t> janvier 2021</a:t>
            </a:r>
            <a:endParaRPr lang="fr-FR" sz="800" b="1" dirty="0" smtClean="0">
              <a:solidFill>
                <a:srgbClr val="000000"/>
              </a:solidFill>
            </a:endParaRPr>
          </a:p>
        </p:txBody>
      </p:sp>
      <p:sp>
        <p:nvSpPr>
          <p:cNvPr id="12" name="Forme libre 11"/>
          <p:cNvSpPr/>
          <p:nvPr/>
        </p:nvSpPr>
        <p:spPr>
          <a:xfrm>
            <a:off x="1206720" y="6248400"/>
            <a:ext cx="194733" cy="781050"/>
          </a:xfrm>
          <a:custGeom>
            <a:avLst/>
            <a:gdLst>
              <a:gd name="connsiteX0" fmla="*/ 0 w 290557"/>
              <a:gd name="connsiteY0" fmla="*/ 717847 h 717847"/>
              <a:gd name="connsiteX1" fmla="*/ 0 w 290557"/>
              <a:gd name="connsiteY1" fmla="*/ 0 h 717847"/>
              <a:gd name="connsiteX2" fmla="*/ 290557 w 290557"/>
              <a:gd name="connsiteY2" fmla="*/ 0 h 71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57" h="717847">
                <a:moveTo>
                  <a:pt x="0" y="717847"/>
                </a:moveTo>
                <a:lnTo>
                  <a:pt x="0" y="0"/>
                </a:lnTo>
                <a:lnTo>
                  <a:pt x="290557" y="0"/>
                </a:lnTo>
              </a:path>
            </a:pathLst>
          </a:custGeom>
          <a:noFill/>
          <a:ln w="3175"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00">
              <a:solidFill>
                <a:srgbClr val="FFFFFF"/>
              </a:solidFill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6158201" y="6336718"/>
            <a:ext cx="3436949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500" kern="1400" dirty="0" smtClean="0">
                <a:solidFill>
                  <a:srgbClr val="000000"/>
                </a:solidFill>
              </a:rPr>
              <a:t>DÉLÉGATION DÉVELOPPEMENT ÉCONOMIQUE,</a:t>
            </a:r>
            <a:r>
              <a:rPr lang="fr-FR" sz="500" kern="1400" baseline="0" dirty="0" smtClean="0">
                <a:solidFill>
                  <a:srgbClr val="000000"/>
                </a:solidFill>
              </a:rPr>
              <a:t> </a:t>
            </a:r>
            <a:r>
              <a:rPr lang="fr-FR" sz="500" kern="1400" dirty="0" smtClean="0">
                <a:solidFill>
                  <a:srgbClr val="000000"/>
                </a:solidFill>
              </a:rPr>
              <a:t>EMPLOI &amp; SAVOIRS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500" kern="1400" dirty="0" smtClean="0">
                <a:solidFill>
                  <a:srgbClr val="000000"/>
                </a:solidFill>
              </a:rPr>
              <a:t>Direction  de la Culture</a:t>
            </a:r>
            <a:r>
              <a:rPr lang="fr-FR" sz="500" kern="1400" baseline="0" dirty="0" smtClean="0">
                <a:solidFill>
                  <a:srgbClr val="000000"/>
                </a:solidFill>
              </a:rPr>
              <a:t> et de la Vie Associative</a:t>
            </a:r>
            <a:endParaRPr lang="fr-FR" sz="500" kern="1400" dirty="0" smtClean="0">
              <a:solidFill>
                <a:srgbClr val="000000"/>
              </a:solidFill>
            </a:endParaRPr>
          </a:p>
        </p:txBody>
      </p:sp>
      <p:sp>
        <p:nvSpPr>
          <p:cNvPr id="3084" name="Rectangle 15"/>
          <p:cNvSpPr>
            <a:spLocks noChangeArrowheads="1"/>
          </p:cNvSpPr>
          <p:nvPr/>
        </p:nvSpPr>
        <p:spPr bwMode="auto">
          <a:xfrm rot="5400000">
            <a:off x="9492193" y="6438371"/>
            <a:ext cx="215900" cy="48684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8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08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FF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ctrTitle"/>
          </p:nvPr>
        </p:nvSpPr>
        <p:spPr>
          <a:xfrm>
            <a:off x="1605198" y="3594361"/>
            <a:ext cx="7772400" cy="1470025"/>
          </a:xfrm>
        </p:spPr>
        <p:txBody>
          <a:bodyPr anchor="t"/>
          <a:lstStyle/>
          <a:p>
            <a:pPr algn="l"/>
            <a:r>
              <a:rPr lang="fr-FR" sz="1200" dirty="0" smtClean="0"/>
              <a:t>DIRECTION DE LA CULTURE ET DE LA VIE ASSOCIATIVE</a:t>
            </a:r>
            <a:br>
              <a:rPr lang="fr-FR" sz="1200" dirty="0" smtClean="0"/>
            </a:br>
            <a:r>
              <a:rPr lang="fr-FR" sz="1200" dirty="0" smtClean="0"/>
              <a:t>Service « Accompagnement aux coopérations »</a:t>
            </a:r>
            <a:br>
              <a:rPr lang="fr-FR" sz="1200" dirty="0" smtClean="0"/>
            </a:br>
            <a:r>
              <a:rPr lang="fr-FR" dirty="0"/>
              <a:t/>
            </a:r>
            <a:br>
              <a:rPr lang="fr-FR" dirty="0"/>
            </a:br>
            <a:endParaRPr lang="fr-FR" sz="12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94059" y="1567609"/>
            <a:ext cx="10006537" cy="1752600"/>
          </a:xfrm>
        </p:spPr>
        <p:txBody>
          <a:bodyPr/>
          <a:lstStyle/>
          <a:p>
            <a:pPr algn="l" eaLnBrk="1" hangingPunct="1"/>
            <a:r>
              <a:rPr lang="fr-FR" sz="3200" dirty="0" smtClean="0"/>
              <a:t>PROJET D’UNE RECYCLERIE CULTURELLE </a:t>
            </a:r>
          </a:p>
          <a:p>
            <a:pPr algn="l" eaLnBrk="1" hangingPunct="1"/>
            <a:r>
              <a:rPr lang="fr-FR" sz="3200" dirty="0" smtClean="0"/>
              <a:t>SUR LE TERRITOIRE DE LA MÉTROPOLE DE LYON</a:t>
            </a:r>
            <a:endParaRPr lang="fr-FR" altLang="fr-FR" sz="3200" dirty="0"/>
          </a:p>
        </p:txBody>
      </p:sp>
      <p:sp>
        <p:nvSpPr>
          <p:cNvPr id="2" name="Rectangle 1"/>
          <p:cNvSpPr/>
          <p:nvPr/>
        </p:nvSpPr>
        <p:spPr>
          <a:xfrm>
            <a:off x="1837757" y="23299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411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2767067"/>
            <a:ext cx="12192000" cy="1752600"/>
          </a:xfrm>
        </p:spPr>
        <p:txBody>
          <a:bodyPr/>
          <a:lstStyle/>
          <a:p>
            <a:pPr eaLnBrk="1" hangingPunct="1"/>
            <a:r>
              <a:rPr lang="fr-FR" altLang="fr-FR" sz="3200" dirty="0"/>
              <a:t>1</a:t>
            </a:r>
            <a:r>
              <a:rPr lang="fr-FR" altLang="fr-FR" sz="3200" dirty="0" smtClean="0"/>
              <a:t>. Présentation du projet et de son contexte</a:t>
            </a:r>
            <a:endParaRPr lang="fr-FR" altLang="fr-FR" sz="3200" dirty="0"/>
          </a:p>
        </p:txBody>
      </p:sp>
    </p:spTree>
    <p:extLst>
      <p:ext uri="{BB962C8B-B14F-4D97-AF65-F5344CB8AC3E}">
        <p14:creationId xmlns:p14="http://schemas.microsoft.com/office/powerpoint/2010/main" val="236898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371602" y="169734"/>
            <a:ext cx="10361052" cy="742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fr-FR" altLang="fr-FR" sz="2500" dirty="0" smtClean="0"/>
              <a:t>1.1. L’origine du projet</a:t>
            </a:r>
            <a:endParaRPr lang="fr-FR" altLang="fr-FR" sz="2500" dirty="0"/>
          </a:p>
        </p:txBody>
      </p:sp>
      <p:sp>
        <p:nvSpPr>
          <p:cNvPr id="8" name="Rectangle 7"/>
          <p:cNvSpPr/>
          <p:nvPr/>
        </p:nvSpPr>
        <p:spPr>
          <a:xfrm>
            <a:off x="839823" y="1252060"/>
            <a:ext cx="2216270" cy="177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Les attentes et les besoins des acteurs culturels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2779" y="3478164"/>
            <a:ext cx="2216270" cy="18030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Ce qui </a:t>
            </a:r>
            <a:r>
              <a:rPr lang="fr-FR" sz="1600" b="1" dirty="0" smtClean="0">
                <a:solidFill>
                  <a:schemeClr val="tx1"/>
                </a:solidFill>
              </a:rPr>
              <a:t>nécessite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65424" y="1251685"/>
            <a:ext cx="7697466" cy="1877437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Réduire les </a:t>
            </a:r>
            <a:r>
              <a:rPr lang="fr-FR" b="1" dirty="0" smtClean="0"/>
              <a:t>surfaces </a:t>
            </a:r>
            <a:r>
              <a:rPr lang="fr-FR" b="1" dirty="0" smtClean="0"/>
              <a:t>de stockage </a:t>
            </a:r>
            <a:r>
              <a:rPr lang="fr-FR" sz="1400" dirty="0" smtClean="0"/>
              <a:t>=</a:t>
            </a:r>
            <a:r>
              <a:rPr lang="fr-FR" sz="1400" b="1" dirty="0" smtClean="0"/>
              <a:t> </a:t>
            </a:r>
            <a:r>
              <a:rPr lang="fr-FR" sz="1400" dirty="0" smtClean="0"/>
              <a:t>réduction </a:t>
            </a:r>
            <a:r>
              <a:rPr lang="fr-FR" sz="1400" dirty="0"/>
              <a:t>des coûts (location de locaux </a:t>
            </a:r>
            <a:r>
              <a:rPr lang="fr-FR" sz="1400" dirty="0" smtClean="0"/>
              <a:t>adaptés, </a:t>
            </a:r>
            <a:r>
              <a:rPr lang="fr-FR" sz="1400" dirty="0"/>
              <a:t>assurance) et </a:t>
            </a:r>
            <a:r>
              <a:rPr lang="fr-FR" sz="1400" dirty="0" smtClean="0"/>
              <a:t>des moyens humains (maintenance, transport).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Donner une seconde vie </a:t>
            </a:r>
            <a:r>
              <a:rPr lang="fr-FR" sz="1400" dirty="0" smtClean="0"/>
              <a:t>aux décors, costumes, accessoires et expositions</a:t>
            </a:r>
            <a:endParaRPr lang="fr-FR" b="1" dirty="0" smtClean="0"/>
          </a:p>
          <a:p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Acquérir des matériaux et du matériels </a:t>
            </a:r>
            <a:r>
              <a:rPr lang="fr-FR" sz="1400" dirty="0" smtClean="0"/>
              <a:t>de bonne qualité à des </a:t>
            </a:r>
            <a:r>
              <a:rPr lang="fr-FR" b="1" dirty="0" smtClean="0"/>
              <a:t>conditions accessibles</a:t>
            </a:r>
            <a:r>
              <a:rPr lang="fr-FR" sz="1400" b="1" dirty="0" smtClean="0"/>
              <a:t>, </a:t>
            </a:r>
            <a:r>
              <a:rPr lang="fr-FR" sz="1400" dirty="0" smtClean="0"/>
              <a:t>dans un contexte économique fragile</a:t>
            </a:r>
            <a:endParaRPr lang="fr-FR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3077638" y="3496115"/>
            <a:ext cx="778319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De</a:t>
            </a:r>
            <a:r>
              <a:rPr lang="fr-FR" sz="1400" dirty="0" smtClean="0"/>
              <a:t> </a:t>
            </a:r>
            <a:r>
              <a:rPr lang="fr-FR" b="1" dirty="0" smtClean="0"/>
              <a:t>se regrouper en collectifs </a:t>
            </a:r>
            <a:r>
              <a:rPr lang="fr-FR" sz="1400" dirty="0" smtClean="0"/>
              <a:t>et de dépasser les frontières entre disciplines</a:t>
            </a:r>
          </a:p>
          <a:p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D’</a:t>
            </a:r>
            <a:r>
              <a:rPr lang="fr-FR" b="1" dirty="0" smtClean="0"/>
              <a:t>optimiser </a:t>
            </a:r>
            <a:r>
              <a:rPr lang="fr-FR" b="1" dirty="0"/>
              <a:t>la </a:t>
            </a:r>
            <a:r>
              <a:rPr lang="fr-FR" b="1" dirty="0" smtClean="0"/>
              <a:t>complémentarité </a:t>
            </a:r>
            <a:r>
              <a:rPr lang="fr-FR" b="1" dirty="0"/>
              <a:t>et la coordination </a:t>
            </a:r>
            <a:r>
              <a:rPr lang="fr-FR" sz="1400" dirty="0"/>
              <a:t>entre les initiatives de réemploi déjà présentes sur le territoire et dans le secteur culturel. 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 smtClean="0"/>
              <a:t>De </a:t>
            </a:r>
            <a:r>
              <a:rPr lang="fr-FR" b="1" dirty="0"/>
              <a:t>progresser collectivement sur les compétences </a:t>
            </a:r>
            <a:r>
              <a:rPr lang="fr-FR" sz="1400" dirty="0" smtClean="0"/>
              <a:t>(</a:t>
            </a:r>
            <a:r>
              <a:rPr lang="fr-FR" sz="1400" dirty="0" err="1" smtClean="0"/>
              <a:t>éco-conception</a:t>
            </a:r>
            <a:r>
              <a:rPr lang="fr-FR" sz="1400" dirty="0" smtClean="0"/>
              <a:t>, réemploi, transformation, etc.) </a:t>
            </a:r>
            <a:endParaRPr lang="fr-FR" dirty="0" smtClean="0"/>
          </a:p>
        </p:txBody>
      </p:sp>
      <p:sp>
        <p:nvSpPr>
          <p:cNvPr id="18" name="Rectangle à coins arrondis 17"/>
          <p:cNvSpPr/>
          <p:nvPr/>
        </p:nvSpPr>
        <p:spPr>
          <a:xfrm rot="16200000">
            <a:off x="8846622" y="2871624"/>
            <a:ext cx="4816533" cy="74056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2400" dirty="0" smtClean="0"/>
              <a:t>Exacerbé par la crise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07494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231353" y="2806130"/>
            <a:ext cx="1729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 smtClean="0"/>
              <a:t>1/ COLLECTER</a:t>
            </a:r>
            <a:r>
              <a:rPr lang="fr-FR" sz="1600" dirty="0" smtClean="0"/>
              <a:t> </a:t>
            </a:r>
            <a:r>
              <a:rPr lang="fr-FR" sz="1100" dirty="0" smtClean="0"/>
              <a:t>les décors, accessoires, costumes et les </a:t>
            </a:r>
            <a:r>
              <a:rPr lang="fr-FR" sz="1100" dirty="0"/>
              <a:t/>
            </a:r>
            <a:br>
              <a:rPr lang="fr-FR" sz="1100" dirty="0"/>
            </a:br>
            <a:r>
              <a:rPr lang="fr-FR" sz="1600" b="1" dirty="0" smtClean="0"/>
              <a:t>STOCKER</a:t>
            </a:r>
            <a:endParaRPr lang="fr-FR" sz="16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653141" y="4114917"/>
            <a:ext cx="2196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/>
              <a:t>2/ TRANSFORMER, RECONDITIONNER </a:t>
            </a:r>
            <a:r>
              <a:rPr lang="fr-FR" sz="1100" dirty="0" smtClean="0"/>
              <a:t>les ressources pour les amener vers du réemploi</a:t>
            </a:r>
            <a:endParaRPr lang="fr-FR" sz="11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544451" y="2396498"/>
            <a:ext cx="17232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 smtClean="0"/>
              <a:t>3/ PROPOSER A LA VENTE </a:t>
            </a:r>
            <a:r>
              <a:rPr lang="fr-FR" sz="1100" dirty="0" smtClean="0"/>
              <a:t>via un « magasin » et/ou une plateforme en ligne</a:t>
            </a:r>
            <a:endParaRPr lang="fr-FR" sz="11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4813899" y="4487436"/>
            <a:ext cx="2058954" cy="110237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dirty="0" smtClean="0"/>
              <a:t>Les bénéficiaires</a:t>
            </a:r>
            <a:endParaRPr lang="fr-FR" sz="1200" dirty="0" smtClean="0"/>
          </a:p>
          <a:p>
            <a:pPr algn="ctr"/>
            <a:r>
              <a:rPr lang="fr-FR" sz="1200" dirty="0"/>
              <a:t>O</a:t>
            </a:r>
            <a:r>
              <a:rPr lang="fr-FR" sz="1200" dirty="0" smtClean="0"/>
              <a:t>uverture éventuelle aux particuliers</a:t>
            </a:r>
            <a:endParaRPr lang="fr-FR" sz="1200" dirty="0"/>
          </a:p>
        </p:txBody>
      </p:sp>
      <p:sp>
        <p:nvSpPr>
          <p:cNvPr id="14" name="Flèche courbée vers le haut 13"/>
          <p:cNvSpPr/>
          <p:nvPr/>
        </p:nvSpPr>
        <p:spPr>
          <a:xfrm rot="14195795" flipH="1">
            <a:off x="4710178" y="3351079"/>
            <a:ext cx="1451648" cy="1024264"/>
          </a:xfrm>
          <a:prstGeom prst="curvedUpArrow">
            <a:avLst>
              <a:gd name="adj1" fmla="val 17968"/>
              <a:gd name="adj2" fmla="val 49001"/>
              <a:gd name="adj3" fmla="val 26605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589244" y="1112186"/>
            <a:ext cx="4501155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D’autres services/missions envisagés : </a:t>
            </a:r>
          </a:p>
          <a:p>
            <a:endParaRPr lang="fr-FR" sz="1000" dirty="0" smtClean="0"/>
          </a:p>
          <a:p>
            <a:pPr marL="285750" indent="-285750">
              <a:buFontTx/>
              <a:buChar char="-"/>
            </a:pPr>
            <a:r>
              <a:rPr lang="fr-FR" sz="1400" dirty="0" smtClean="0"/>
              <a:t>Location d’</a:t>
            </a:r>
            <a:r>
              <a:rPr lang="fr-FR" sz="1400" b="1" dirty="0" smtClean="0"/>
              <a:t>espaces</a:t>
            </a:r>
            <a:r>
              <a:rPr lang="fr-FR" sz="1400" dirty="0" smtClean="0"/>
              <a:t> </a:t>
            </a:r>
            <a:r>
              <a:rPr lang="fr-FR" sz="1400" b="1" dirty="0" smtClean="0"/>
              <a:t>de stockage</a:t>
            </a:r>
            <a:r>
              <a:rPr lang="fr-FR" sz="1400" dirty="0" smtClean="0"/>
              <a:t> à conditions accessibles </a:t>
            </a:r>
          </a:p>
          <a:p>
            <a:endParaRPr lang="fr-FR" sz="1000" b="1" dirty="0" smtClean="0"/>
          </a:p>
          <a:p>
            <a:pPr marL="285750" indent="-285750">
              <a:buFontTx/>
              <a:buChar char="-"/>
            </a:pPr>
            <a:r>
              <a:rPr lang="fr-FR" sz="1400" b="1" dirty="0" smtClean="0"/>
              <a:t>Location ou prêt d’objets</a:t>
            </a:r>
            <a:r>
              <a:rPr lang="fr-FR" sz="1400" dirty="0" smtClean="0"/>
              <a:t>, d’accessoires et de costumes</a:t>
            </a:r>
          </a:p>
          <a:p>
            <a:endParaRPr lang="fr-FR" sz="1000" dirty="0" smtClean="0"/>
          </a:p>
          <a:p>
            <a:pPr marL="285750" indent="-285750">
              <a:buFontTx/>
              <a:buChar char="-"/>
            </a:pPr>
            <a:r>
              <a:rPr lang="fr-FR" sz="1400" b="1" dirty="0" smtClean="0"/>
              <a:t>Services et outils d’aide à la fabrication </a:t>
            </a:r>
            <a:r>
              <a:rPr lang="fr-FR" sz="1400" dirty="0" smtClean="0"/>
              <a:t>de décors à travers des ateliers de réalisation (type </a:t>
            </a:r>
            <a:r>
              <a:rPr lang="fr-FR" sz="1400" dirty="0" err="1" smtClean="0"/>
              <a:t>FabLab</a:t>
            </a:r>
            <a:r>
              <a:rPr lang="fr-FR" sz="1400" dirty="0"/>
              <a:t> </a:t>
            </a:r>
            <a:r>
              <a:rPr lang="fr-FR" sz="1400" dirty="0" smtClean="0"/>
              <a:t>avec partage de compétences)</a:t>
            </a:r>
          </a:p>
          <a:p>
            <a:endParaRPr lang="fr-FR" sz="1000" dirty="0" smtClean="0"/>
          </a:p>
          <a:p>
            <a:pPr marL="285750" indent="-285750">
              <a:buFontTx/>
              <a:buChar char="-"/>
            </a:pPr>
            <a:r>
              <a:rPr lang="fr-FR" sz="1400" dirty="0"/>
              <a:t>M</a:t>
            </a:r>
            <a:r>
              <a:rPr lang="fr-FR" sz="1400" dirty="0" smtClean="0"/>
              <a:t>odules de </a:t>
            </a:r>
            <a:r>
              <a:rPr lang="fr-FR" sz="1400" b="1" dirty="0" smtClean="0"/>
              <a:t>formation aux pratiques de l’économie circulaire</a:t>
            </a:r>
            <a:r>
              <a:rPr lang="fr-FR" sz="1400" dirty="0" smtClean="0"/>
              <a:t> (écoconception, réemploi, réparation, etc.)</a:t>
            </a:r>
          </a:p>
          <a:p>
            <a:endParaRPr lang="fr-FR" sz="1000" dirty="0" smtClean="0"/>
          </a:p>
          <a:p>
            <a:pPr marL="285750" indent="-285750">
              <a:buFontTx/>
              <a:buChar char="-"/>
            </a:pPr>
            <a:r>
              <a:rPr lang="fr-FR" sz="1400" b="1" dirty="0" smtClean="0"/>
              <a:t>Valorisation des expériences et des compétences </a:t>
            </a:r>
            <a:r>
              <a:rPr lang="fr-FR" sz="1400" dirty="0" smtClean="0"/>
              <a:t>à travers des conférences, une plateforme web d’échanges de bonnes pratiques</a:t>
            </a:r>
          </a:p>
          <a:p>
            <a:endParaRPr lang="fr-FR" sz="1000" dirty="0" smtClean="0"/>
          </a:p>
          <a:p>
            <a:pPr marL="285750" indent="-285750">
              <a:buFontTx/>
              <a:buChar char="-"/>
            </a:pPr>
            <a:r>
              <a:rPr lang="fr-FR" sz="1400" dirty="0" smtClean="0"/>
              <a:t>Autres ? </a:t>
            </a:r>
            <a:endParaRPr lang="fr-FR" sz="1400" dirty="0"/>
          </a:p>
        </p:txBody>
      </p:sp>
      <p:cxnSp>
        <p:nvCxnSpPr>
          <p:cNvPr id="16" name="Connecteur droit 15"/>
          <p:cNvCxnSpPr/>
          <p:nvPr/>
        </p:nvCxnSpPr>
        <p:spPr>
          <a:xfrm flipH="1">
            <a:off x="7560900" y="740229"/>
            <a:ext cx="28346" cy="5287917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2964925" y="2039234"/>
            <a:ext cx="2258008" cy="211804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Recyclerie</a:t>
            </a:r>
            <a:r>
              <a:rPr lang="fr-FR" dirty="0" smtClean="0"/>
              <a:t> culturelle et artistique</a:t>
            </a:r>
            <a:endParaRPr lang="fr-FR" dirty="0"/>
          </a:p>
        </p:txBody>
      </p:sp>
      <p:sp>
        <p:nvSpPr>
          <p:cNvPr id="18" name="Flèche courbée vers le haut 17"/>
          <p:cNvSpPr/>
          <p:nvPr/>
        </p:nvSpPr>
        <p:spPr>
          <a:xfrm rot="2801059">
            <a:off x="1756480" y="2203298"/>
            <a:ext cx="1412353" cy="1017012"/>
          </a:xfrm>
          <a:prstGeom prst="curvedUpArrow">
            <a:avLst>
              <a:gd name="adj1" fmla="val 17968"/>
              <a:gd name="adj2" fmla="val 49001"/>
              <a:gd name="adj3" fmla="val 26605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401705" y="972995"/>
            <a:ext cx="2080727" cy="11686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dirty="0" smtClean="0"/>
              <a:t>Les pourvoyeurs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1371602" y="87846"/>
            <a:ext cx="10361052" cy="742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fr-FR" altLang="fr-FR" sz="2500" dirty="0" smtClean="0"/>
              <a:t>1.2. L’économie circulaire appliquée au monde culturel</a:t>
            </a:r>
            <a:endParaRPr lang="fr-FR" altLang="fr-FR" sz="2500" dirty="0"/>
          </a:p>
        </p:txBody>
      </p:sp>
    </p:spTree>
    <p:extLst>
      <p:ext uri="{BB962C8B-B14F-4D97-AF65-F5344CB8AC3E}">
        <p14:creationId xmlns:p14="http://schemas.microsoft.com/office/powerpoint/2010/main" val="268241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1369847" y="90649"/>
            <a:ext cx="10972800" cy="382587"/>
          </a:xfrm>
        </p:spPr>
        <p:txBody>
          <a:bodyPr vert="horz" lIns="91440" tIns="45720" rIns="91440" bIns="45720" rtlCol="0">
            <a:noAutofit/>
          </a:bodyPr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altLang="fr-FR" sz="25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1.3</a:t>
            </a:r>
            <a:r>
              <a:rPr lang="fr-FR" altLang="fr-FR" sz="25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. </a:t>
            </a:r>
            <a:r>
              <a:rPr lang="fr-FR" sz="25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Les recycleries culturelles et artistiques en France</a:t>
            </a:r>
            <a:endParaRPr lang="fr-FR" altLang="fr-FR" sz="25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233" y="905275"/>
            <a:ext cx="4005223" cy="3804962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>
            <a:off x="3277330" y="963823"/>
            <a:ext cx="2283086" cy="98112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5560416" y="1963363"/>
            <a:ext cx="2541802" cy="12791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5579270" y="966312"/>
            <a:ext cx="2570192" cy="98675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5553721" y="1933216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479810" y="801317"/>
            <a:ext cx="2771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u="sng" dirty="0" smtClean="0"/>
              <a:t>La Réserve des Arts</a:t>
            </a:r>
            <a:r>
              <a:rPr lang="fr-FR" sz="1400" dirty="0" smtClean="0"/>
              <a:t>, </a:t>
            </a:r>
          </a:p>
          <a:p>
            <a:pPr algn="r"/>
            <a:r>
              <a:rPr lang="fr-FR" sz="1400" dirty="0" smtClean="0"/>
              <a:t>Association</a:t>
            </a:r>
          </a:p>
          <a:p>
            <a:pPr algn="r"/>
            <a:r>
              <a:rPr lang="fr-FR" sz="1400" dirty="0" smtClean="0"/>
              <a:t>Paris (75) / Pantin (93) </a:t>
            </a:r>
          </a:p>
          <a:p>
            <a:pPr algn="r"/>
            <a:r>
              <a:rPr lang="fr-FR" sz="1400" dirty="0" smtClean="0"/>
              <a:t>Spectacle vivant</a:t>
            </a:r>
            <a:endParaRPr lang="fr-FR" sz="1400" dirty="0"/>
          </a:p>
        </p:txBody>
      </p:sp>
      <p:sp>
        <p:nvSpPr>
          <p:cNvPr id="15" name="Ellipse 14"/>
          <p:cNvSpPr/>
          <p:nvPr/>
        </p:nvSpPr>
        <p:spPr>
          <a:xfrm>
            <a:off x="4572073" y="2203483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482653" y="1944147"/>
            <a:ext cx="2771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u="sng" dirty="0" smtClean="0"/>
              <a:t>La Caverne</a:t>
            </a:r>
            <a:r>
              <a:rPr lang="fr-FR" sz="1400" dirty="0" smtClean="0"/>
              <a:t>, </a:t>
            </a:r>
          </a:p>
          <a:p>
            <a:pPr algn="r"/>
            <a:r>
              <a:rPr lang="fr-FR" sz="1400" dirty="0" smtClean="0"/>
              <a:t>Association, Rennes (35) </a:t>
            </a:r>
          </a:p>
          <a:p>
            <a:pPr algn="r"/>
            <a:r>
              <a:rPr lang="fr-FR" sz="1400" dirty="0" smtClean="0"/>
              <a:t>Spectacle vivant</a:t>
            </a:r>
            <a:endParaRPr lang="fr-FR" sz="1400" dirty="0"/>
          </a:p>
        </p:txBody>
      </p:sp>
      <p:cxnSp>
        <p:nvCxnSpPr>
          <p:cNvPr id="17" name="Connecteur droit 16"/>
          <p:cNvCxnSpPr>
            <a:endCxn id="15" idx="2"/>
          </p:cNvCxnSpPr>
          <p:nvPr/>
        </p:nvCxnSpPr>
        <p:spPr>
          <a:xfrm>
            <a:off x="3251585" y="2091282"/>
            <a:ext cx="1320488" cy="13506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4647993" y="2455521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/>
          <p:cNvCxnSpPr>
            <a:endCxn id="18" idx="3"/>
          </p:cNvCxnSpPr>
          <p:nvPr/>
        </p:nvCxnSpPr>
        <p:spPr>
          <a:xfrm flipV="1">
            <a:off x="3288640" y="2494545"/>
            <a:ext cx="1366048" cy="56121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516865" y="2899940"/>
            <a:ext cx="27411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u="sng" dirty="0" smtClean="0"/>
              <a:t>La </a:t>
            </a:r>
            <a:r>
              <a:rPr lang="fr-FR" sz="1400" b="1" u="sng" dirty="0" err="1" smtClean="0"/>
              <a:t>Ressourcerie</a:t>
            </a:r>
            <a:r>
              <a:rPr lang="fr-FR" sz="1400" b="1" u="sng" dirty="0" smtClean="0"/>
              <a:t> culturelle</a:t>
            </a:r>
          </a:p>
          <a:p>
            <a:pPr algn="r"/>
            <a:r>
              <a:rPr lang="fr-FR" sz="1400" b="1" dirty="0" smtClean="0"/>
              <a:t>/ Le Moulin Créatif</a:t>
            </a:r>
            <a:r>
              <a:rPr lang="fr-FR" sz="1400" dirty="0" smtClean="0"/>
              <a:t>, </a:t>
            </a:r>
          </a:p>
          <a:p>
            <a:pPr algn="r"/>
            <a:r>
              <a:rPr lang="fr-FR" sz="1400" dirty="0"/>
              <a:t>A</a:t>
            </a:r>
            <a:r>
              <a:rPr lang="fr-FR" sz="1400" dirty="0" smtClean="0"/>
              <a:t>ssociation</a:t>
            </a:r>
          </a:p>
          <a:p>
            <a:pPr algn="r"/>
            <a:r>
              <a:rPr lang="fr-FR" sz="1400" dirty="0" smtClean="0"/>
              <a:t>Montaigu (85) </a:t>
            </a:r>
          </a:p>
          <a:p>
            <a:pPr algn="r"/>
            <a:r>
              <a:rPr lang="fr-FR" sz="1400" dirty="0" smtClean="0"/>
              <a:t>Spectacle vivant</a:t>
            </a:r>
            <a:endParaRPr lang="fr-FR" sz="1400" dirty="0"/>
          </a:p>
        </p:txBody>
      </p:sp>
      <p:cxnSp>
        <p:nvCxnSpPr>
          <p:cNvPr id="22" name="Connecteur droit 21"/>
          <p:cNvCxnSpPr/>
          <p:nvPr/>
        </p:nvCxnSpPr>
        <p:spPr>
          <a:xfrm flipV="1">
            <a:off x="4523130" y="3792656"/>
            <a:ext cx="558824" cy="112727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/>
          <p:cNvSpPr/>
          <p:nvPr/>
        </p:nvSpPr>
        <p:spPr>
          <a:xfrm>
            <a:off x="5050986" y="3801950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1899077" y="4982317"/>
            <a:ext cx="2771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u="sng" dirty="0" err="1" smtClean="0"/>
              <a:t>ArtStock</a:t>
            </a:r>
            <a:r>
              <a:rPr lang="fr-FR" sz="1400" dirty="0" smtClean="0"/>
              <a:t>, </a:t>
            </a:r>
          </a:p>
          <a:p>
            <a:pPr algn="r"/>
            <a:r>
              <a:rPr lang="fr-FR" sz="1400" dirty="0"/>
              <a:t>A</a:t>
            </a:r>
            <a:r>
              <a:rPr lang="fr-FR" sz="1400" dirty="0" smtClean="0"/>
              <a:t>ssociation</a:t>
            </a:r>
          </a:p>
          <a:p>
            <a:pPr algn="r"/>
            <a:r>
              <a:rPr lang="fr-FR" sz="1400" dirty="0" err="1" smtClean="0"/>
              <a:t>Blajan</a:t>
            </a:r>
            <a:r>
              <a:rPr lang="fr-FR" sz="1400" dirty="0" smtClean="0"/>
              <a:t> (31) </a:t>
            </a:r>
          </a:p>
          <a:p>
            <a:pPr algn="r"/>
            <a:r>
              <a:rPr lang="fr-FR" sz="1400" dirty="0" smtClean="0"/>
              <a:t>Spectacle vivant</a:t>
            </a:r>
            <a:endParaRPr lang="fr-FR" sz="1400" dirty="0"/>
          </a:p>
        </p:txBody>
      </p:sp>
      <p:sp>
        <p:nvSpPr>
          <p:cNvPr id="26" name="ZoneTexte 25"/>
          <p:cNvSpPr txBox="1"/>
          <p:nvPr/>
        </p:nvSpPr>
        <p:spPr>
          <a:xfrm>
            <a:off x="8272405" y="1942098"/>
            <a:ext cx="38480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La </a:t>
            </a:r>
            <a:r>
              <a:rPr lang="fr-FR" sz="1400" b="1" u="sng" dirty="0" err="1" smtClean="0"/>
              <a:t>Ressourcerie</a:t>
            </a:r>
            <a:r>
              <a:rPr lang="fr-FR" sz="1400" b="1" u="sng" dirty="0" smtClean="0"/>
              <a:t> du Spectacle</a:t>
            </a:r>
            <a:r>
              <a:rPr lang="fr-FR" sz="1400" dirty="0" smtClean="0"/>
              <a:t>, association</a:t>
            </a:r>
          </a:p>
          <a:p>
            <a:r>
              <a:rPr lang="fr-FR" sz="1400" dirty="0" smtClean="0"/>
              <a:t>Vitry-sur-Seine (94)</a:t>
            </a:r>
          </a:p>
          <a:p>
            <a:r>
              <a:rPr lang="fr-FR" sz="1400" dirty="0" smtClean="0"/>
              <a:t>Spectacle vivant</a:t>
            </a:r>
            <a:endParaRPr lang="fr-FR" sz="1400" dirty="0"/>
          </a:p>
        </p:txBody>
      </p:sp>
      <p:cxnSp>
        <p:nvCxnSpPr>
          <p:cNvPr id="27" name="Connecteur droit 26"/>
          <p:cNvCxnSpPr/>
          <p:nvPr/>
        </p:nvCxnSpPr>
        <p:spPr>
          <a:xfrm>
            <a:off x="6504628" y="3000766"/>
            <a:ext cx="1692633" cy="14697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6468121" y="2955047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8264680" y="2892931"/>
            <a:ext cx="2771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L’Alternateur</a:t>
            </a:r>
            <a:r>
              <a:rPr lang="fr-FR" sz="1400" dirty="0" smtClean="0"/>
              <a:t>, association</a:t>
            </a:r>
          </a:p>
          <a:p>
            <a:r>
              <a:rPr lang="fr-FR" sz="1400" dirty="0" smtClean="0"/>
              <a:t>Les Échelles (73) </a:t>
            </a:r>
          </a:p>
          <a:p>
            <a:r>
              <a:rPr lang="fr-FR" sz="1400" dirty="0" smtClean="0"/>
              <a:t>Spectacle vivant</a:t>
            </a:r>
            <a:endParaRPr lang="fr-FR" sz="1400" dirty="0"/>
          </a:p>
        </p:txBody>
      </p:sp>
      <p:sp>
        <p:nvSpPr>
          <p:cNvPr id="30" name="Ellipse 29"/>
          <p:cNvSpPr/>
          <p:nvPr/>
        </p:nvSpPr>
        <p:spPr>
          <a:xfrm>
            <a:off x="6176403" y="3042963"/>
            <a:ext cx="93561" cy="1047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6398616" y="3868437"/>
            <a:ext cx="1798645" cy="13093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/>
          <p:cNvSpPr/>
          <p:nvPr/>
        </p:nvSpPr>
        <p:spPr>
          <a:xfrm>
            <a:off x="6372871" y="3834816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8272405" y="3843764"/>
            <a:ext cx="31983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La Réserve des Arts</a:t>
            </a:r>
            <a:r>
              <a:rPr lang="fr-FR" sz="1400" dirty="0" smtClean="0"/>
              <a:t>, association</a:t>
            </a:r>
          </a:p>
          <a:p>
            <a:r>
              <a:rPr lang="fr-FR" sz="1400" dirty="0" smtClean="0"/>
              <a:t>Marseille (13)</a:t>
            </a:r>
          </a:p>
          <a:p>
            <a:r>
              <a:rPr lang="fr-FR" sz="1400" dirty="0" smtClean="0"/>
              <a:t>Spectacle vivant</a:t>
            </a:r>
            <a:endParaRPr lang="fr-FR" sz="1400" dirty="0"/>
          </a:p>
        </p:txBody>
      </p:sp>
      <p:cxnSp>
        <p:nvCxnSpPr>
          <p:cNvPr id="34" name="Connecteur droit 33"/>
          <p:cNvCxnSpPr/>
          <p:nvPr/>
        </p:nvCxnSpPr>
        <p:spPr>
          <a:xfrm>
            <a:off x="5943001" y="3826834"/>
            <a:ext cx="700631" cy="111157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llipse 34"/>
          <p:cNvSpPr/>
          <p:nvPr/>
        </p:nvSpPr>
        <p:spPr>
          <a:xfrm>
            <a:off x="5906146" y="3806408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/>
          <p:cNvSpPr txBox="1"/>
          <p:nvPr/>
        </p:nvSpPr>
        <p:spPr>
          <a:xfrm>
            <a:off x="6643632" y="4862912"/>
            <a:ext cx="2771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La </a:t>
            </a:r>
            <a:r>
              <a:rPr lang="fr-FR" sz="1400" b="1" dirty="0" err="1" smtClean="0"/>
              <a:t>Costumotek</a:t>
            </a:r>
            <a:r>
              <a:rPr lang="fr-FR" sz="1400" dirty="0" smtClean="0"/>
              <a:t>, association</a:t>
            </a:r>
          </a:p>
          <a:p>
            <a:r>
              <a:rPr lang="fr-FR" sz="1400" dirty="0" err="1" smtClean="0"/>
              <a:t>Villeneuve-les-Maguelone</a:t>
            </a:r>
            <a:r>
              <a:rPr lang="fr-FR" sz="1400" dirty="0" smtClean="0"/>
              <a:t> (34) </a:t>
            </a:r>
          </a:p>
          <a:p>
            <a:r>
              <a:rPr lang="fr-FR" sz="1400" dirty="0" smtClean="0"/>
              <a:t>Spectacle vivant</a:t>
            </a:r>
            <a:endParaRPr lang="fr-FR" sz="1400" dirty="0"/>
          </a:p>
        </p:txBody>
      </p:sp>
      <p:cxnSp>
        <p:nvCxnSpPr>
          <p:cNvPr id="37" name="Connecteur droit 36"/>
          <p:cNvCxnSpPr/>
          <p:nvPr/>
        </p:nvCxnSpPr>
        <p:spPr>
          <a:xfrm flipV="1">
            <a:off x="3288640" y="2921239"/>
            <a:ext cx="1643836" cy="142326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479809" y="4222167"/>
            <a:ext cx="2771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u="sng" dirty="0" smtClean="0"/>
              <a:t>La Matière</a:t>
            </a:r>
            <a:r>
              <a:rPr lang="fr-FR" sz="1400" b="1" dirty="0"/>
              <a:t>,</a:t>
            </a:r>
            <a:endParaRPr lang="fr-FR" sz="1400" u="sng" dirty="0" smtClean="0"/>
          </a:p>
          <a:p>
            <a:pPr algn="r"/>
            <a:r>
              <a:rPr lang="fr-FR" sz="1400" dirty="0"/>
              <a:t>A</a:t>
            </a:r>
            <a:r>
              <a:rPr lang="fr-FR" sz="1400" dirty="0" smtClean="0"/>
              <a:t>ssociation</a:t>
            </a:r>
          </a:p>
          <a:p>
            <a:pPr algn="r"/>
            <a:r>
              <a:rPr lang="fr-FR" sz="1400" dirty="0" smtClean="0"/>
              <a:t>Périgny (17) </a:t>
            </a:r>
          </a:p>
          <a:p>
            <a:pPr algn="r"/>
            <a:r>
              <a:rPr lang="fr-FR" sz="1400" dirty="0" smtClean="0"/>
              <a:t>Spectacle vivant</a:t>
            </a:r>
            <a:endParaRPr lang="fr-FR" sz="1400" dirty="0"/>
          </a:p>
        </p:txBody>
      </p:sp>
      <p:sp>
        <p:nvSpPr>
          <p:cNvPr id="39" name="Ellipse 38"/>
          <p:cNvSpPr/>
          <p:nvPr/>
        </p:nvSpPr>
        <p:spPr>
          <a:xfrm>
            <a:off x="4904168" y="2888645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8264681" y="797731"/>
            <a:ext cx="2771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SECOYA / ECO-PROD</a:t>
            </a:r>
            <a:r>
              <a:rPr lang="fr-FR" sz="1400" b="1" dirty="0" smtClean="0"/>
              <a:t>, </a:t>
            </a:r>
          </a:p>
          <a:p>
            <a:r>
              <a:rPr lang="fr-FR" sz="1400" dirty="0" smtClean="0"/>
              <a:t>Association et collectif</a:t>
            </a:r>
          </a:p>
          <a:p>
            <a:r>
              <a:rPr lang="fr-FR" sz="1400" dirty="0" smtClean="0"/>
              <a:t>Montreuil (93)</a:t>
            </a:r>
          </a:p>
          <a:p>
            <a:r>
              <a:rPr lang="fr-FR" sz="1400" dirty="0" smtClean="0"/>
              <a:t>Cinéma/Audiovisuel</a:t>
            </a:r>
            <a:endParaRPr lang="fr-FR" sz="1400" dirty="0"/>
          </a:p>
        </p:txBody>
      </p:sp>
      <p:sp>
        <p:nvSpPr>
          <p:cNvPr id="64" name="ZoneTexte 63"/>
          <p:cNvSpPr txBox="1"/>
          <p:nvPr/>
        </p:nvSpPr>
        <p:spPr>
          <a:xfrm>
            <a:off x="2937316" y="5795697"/>
            <a:ext cx="9183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u="sng" dirty="0" smtClean="0"/>
              <a:t>Membres du RESSAC</a:t>
            </a:r>
            <a:r>
              <a:rPr lang="fr-FR" sz="1200" dirty="0" smtClean="0"/>
              <a:t> (Réseau des </a:t>
            </a:r>
            <a:r>
              <a:rPr lang="fr-FR" sz="1200" dirty="0" err="1" smtClean="0"/>
              <a:t>recycleries</a:t>
            </a:r>
            <a:r>
              <a:rPr lang="fr-FR" sz="1200" dirty="0" smtClean="0"/>
              <a:t> artistiques et culturelles)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82536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1369847" y="90649"/>
            <a:ext cx="10972800" cy="382587"/>
          </a:xfrm>
        </p:spPr>
        <p:txBody>
          <a:bodyPr vert="horz" lIns="91440" tIns="45720" rIns="91440" bIns="45720" rtlCol="0">
            <a:noAutofit/>
          </a:bodyPr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altLang="fr-FR" sz="25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1.4. </a:t>
            </a:r>
            <a:r>
              <a:rPr lang="fr-FR" sz="25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Les initiatives du territoire grand lyonnais</a:t>
            </a:r>
            <a:endParaRPr lang="fr-FR" altLang="fr-FR" sz="25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27" y="1965276"/>
            <a:ext cx="3331795" cy="3165205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1500325" y="2997750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2336106" y="2777187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1618179" y="3247098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1925638" y="4347861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/>
          <p:cNvSpPr/>
          <p:nvPr/>
        </p:nvSpPr>
        <p:spPr>
          <a:xfrm>
            <a:off x="1732337" y="3500960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/>
          <p:cNvSpPr/>
          <p:nvPr/>
        </p:nvSpPr>
        <p:spPr>
          <a:xfrm>
            <a:off x="2709861" y="3684411"/>
            <a:ext cx="93561" cy="1047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/>
          <p:cNvSpPr/>
          <p:nvPr/>
        </p:nvSpPr>
        <p:spPr>
          <a:xfrm>
            <a:off x="3029164" y="4421677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2644327" y="4365969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avec flèche 5"/>
          <p:cNvCxnSpPr/>
          <p:nvPr/>
        </p:nvCxnSpPr>
        <p:spPr>
          <a:xfrm flipH="1">
            <a:off x="2803422" y="3043469"/>
            <a:ext cx="1670457" cy="6644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llipse 36"/>
          <p:cNvSpPr/>
          <p:nvPr/>
        </p:nvSpPr>
        <p:spPr>
          <a:xfrm>
            <a:off x="3017498" y="3707947"/>
            <a:ext cx="45719" cy="4571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4487527" y="698984"/>
            <a:ext cx="757709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400" dirty="0" smtClean="0"/>
              <a:t>Projet </a:t>
            </a:r>
            <a:r>
              <a:rPr lang="fr-FR" sz="1400" dirty="0"/>
              <a:t>de </a:t>
            </a:r>
            <a:r>
              <a:rPr lang="fr-FR" sz="1400" dirty="0" err="1"/>
              <a:t>ressourcerie</a:t>
            </a:r>
            <a:r>
              <a:rPr lang="fr-FR" sz="1400" dirty="0"/>
              <a:t> événementielle porté par </a:t>
            </a:r>
            <a:r>
              <a:rPr lang="fr-FR" sz="1600" b="1" dirty="0"/>
              <a:t>AREMACS</a:t>
            </a:r>
            <a:r>
              <a:rPr lang="fr-FR" sz="1400" b="1" dirty="0"/>
              <a:t>, </a:t>
            </a:r>
            <a:r>
              <a:rPr lang="fr-FR" sz="1400" dirty="0"/>
              <a:t>Association pour le Respect de l’Environnement lors des Manifestations Culturelles et Sportives</a:t>
            </a:r>
          </a:p>
          <a:p>
            <a:endParaRPr lang="fr-FR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600" dirty="0"/>
              <a:t>L’</a:t>
            </a:r>
            <a:r>
              <a:rPr lang="fr-FR" sz="1600" b="1" dirty="0"/>
              <a:t>Atelier des Nouveaux Designs</a:t>
            </a:r>
            <a:r>
              <a:rPr lang="fr-FR" sz="1400" dirty="0"/>
              <a:t>, espace collaboratif </a:t>
            </a:r>
            <a:r>
              <a:rPr lang="fr-FR" sz="1400" dirty="0" smtClean="0"/>
              <a:t>d’</a:t>
            </a:r>
            <a:r>
              <a:rPr lang="fr-FR" sz="1400" dirty="0" err="1" smtClean="0"/>
              <a:t>upcycling</a:t>
            </a:r>
            <a:r>
              <a:rPr lang="fr-FR" sz="1400" dirty="0" smtClean="0"/>
              <a:t> </a:t>
            </a:r>
            <a:r>
              <a:rPr lang="fr-FR" sz="1400" dirty="0"/>
              <a:t>dans l’artisanat.</a:t>
            </a:r>
          </a:p>
          <a:p>
            <a:endParaRPr lang="fr-FR" sz="10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600" b="1" dirty="0"/>
              <a:t>CAGIBIG</a:t>
            </a:r>
            <a:r>
              <a:rPr lang="fr-FR" sz="1400" dirty="0"/>
              <a:t>, plateforme de mutualisation de matériel pour les organisateurs d’événements</a:t>
            </a:r>
          </a:p>
          <a:p>
            <a:endParaRPr lang="fr-FR" sz="10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600" b="1" dirty="0"/>
              <a:t>La COSTUMERIE </a:t>
            </a:r>
            <a:r>
              <a:rPr lang="fr-FR" sz="1400" dirty="0"/>
              <a:t>de la MJC S</a:t>
            </a:r>
            <a:r>
              <a:rPr lang="fr-FR" sz="1400" dirty="0" smtClean="0"/>
              <a:t>te-Foy-Lès-Lyon</a:t>
            </a:r>
            <a:r>
              <a:rPr lang="fr-FR" sz="1400" dirty="0"/>
              <a:t>, qui propose à la location près de 5000 costumes de scène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600" b="1" dirty="0"/>
              <a:t>La </a:t>
            </a:r>
            <a:r>
              <a:rPr lang="fr-FR" sz="1600" b="1" dirty="0" err="1"/>
              <a:t>Factatory</a:t>
            </a:r>
            <a:r>
              <a:rPr lang="fr-FR" sz="1400" dirty="0"/>
              <a:t>, espace de création à partir d’éléments recyclés à destination du secteur arts visuels.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600" b="1" dirty="0"/>
              <a:t>La </a:t>
            </a:r>
            <a:r>
              <a:rPr lang="fr-FR" sz="1600" b="1" dirty="0" err="1"/>
              <a:t>Fouragère</a:t>
            </a:r>
            <a:r>
              <a:rPr lang="fr-FR" sz="1400" dirty="0"/>
              <a:t>, espace de stockage occupé par des compagnies de spectacle vivant dans un bâtiment Ville de Lyon</a:t>
            </a:r>
          </a:p>
          <a:p>
            <a:endParaRPr lang="fr-FR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600" b="1" dirty="0"/>
              <a:t>Le </a:t>
            </a:r>
            <a:r>
              <a:rPr lang="fr-FR" sz="1600" b="1" dirty="0" err="1"/>
              <a:t>Frich’Market</a:t>
            </a:r>
            <a:r>
              <a:rPr lang="fr-FR" sz="1400" dirty="0"/>
              <a:t>, </a:t>
            </a:r>
            <a:r>
              <a:rPr lang="fr-FR" sz="1400" dirty="0" err="1"/>
              <a:t>recyclerie</a:t>
            </a:r>
            <a:r>
              <a:rPr lang="fr-FR" sz="1400" dirty="0"/>
              <a:t> artistique et culturelle basée dans les locaux de la Friche Lamartine (plus en activité</a:t>
            </a:r>
            <a:r>
              <a:rPr lang="fr-FR" sz="1400" dirty="0" smtClean="0"/>
              <a:t>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600" b="1" dirty="0" err="1" smtClean="0"/>
              <a:t>KompleX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KapharnaüM</a:t>
            </a:r>
            <a:r>
              <a:rPr lang="fr-FR" sz="1400" dirty="0" smtClean="0"/>
              <a:t>, espaces ateliers de transformations et fabrication</a:t>
            </a:r>
          </a:p>
          <a:p>
            <a:endParaRPr lang="fr-FR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600" b="1" dirty="0"/>
              <a:t>La </a:t>
            </a:r>
            <a:r>
              <a:rPr lang="fr-FR" sz="1600" b="1" dirty="0" err="1"/>
              <a:t>Récupérathèque</a:t>
            </a:r>
            <a:r>
              <a:rPr lang="fr-FR" sz="1400" dirty="0"/>
              <a:t>, destinés aux étudiants de l’</a:t>
            </a:r>
            <a:r>
              <a:rPr lang="fr-FR" sz="1400" dirty="0" err="1"/>
              <a:t>Ecole</a:t>
            </a:r>
            <a:r>
              <a:rPr lang="fr-FR" sz="1400" dirty="0"/>
              <a:t> des Beaux-Arts de Lyon, organisée en Réseau national des </a:t>
            </a:r>
            <a:r>
              <a:rPr lang="fr-FR" sz="1400" dirty="0" err="1"/>
              <a:t>Récupérthèques</a:t>
            </a:r>
            <a:r>
              <a:rPr lang="fr-FR" sz="140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400" dirty="0"/>
              <a:t>Et bien d’autres initiatives, dynamiques, groupes de travail formels ou </a:t>
            </a:r>
            <a:r>
              <a:rPr lang="fr-FR" sz="1400" dirty="0" smtClean="0"/>
              <a:t>informelles, plus ou moins organisés</a:t>
            </a:r>
            <a:endParaRPr lang="fr-FR" sz="1400" dirty="0"/>
          </a:p>
          <a:p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4473879" y="559558"/>
            <a:ext cx="0" cy="55819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58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/>
          <p:cNvSpPr txBox="1"/>
          <p:nvPr/>
        </p:nvSpPr>
        <p:spPr>
          <a:xfrm>
            <a:off x="571500" y="997113"/>
            <a:ext cx="413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Périmètres sectoriels :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522619" y="997116"/>
            <a:ext cx="413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Périmètres géographiques :</a:t>
            </a:r>
          </a:p>
        </p:txBody>
      </p:sp>
      <p:sp>
        <p:nvSpPr>
          <p:cNvPr id="22" name="Ellipse 21"/>
          <p:cNvSpPr/>
          <p:nvPr/>
        </p:nvSpPr>
        <p:spPr>
          <a:xfrm>
            <a:off x="1393157" y="1549563"/>
            <a:ext cx="3800475" cy="3838575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t" anchorCtr="0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Événementiel (sportif, d’affaires…)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fr-FR" dirty="0"/>
          </a:p>
        </p:txBody>
      </p:sp>
      <p:sp>
        <p:nvSpPr>
          <p:cNvPr id="23" name="Ellipse 22"/>
          <p:cNvSpPr/>
          <p:nvPr/>
        </p:nvSpPr>
        <p:spPr>
          <a:xfrm>
            <a:off x="2252663" y="2526632"/>
            <a:ext cx="2081462" cy="1937084"/>
          </a:xfrm>
          <a:prstGeom prst="ellipse">
            <a:avLst/>
          </a:prstGeom>
          <a:solidFill>
            <a:schemeClr val="accent3">
              <a:lumMod val="65000"/>
            </a:schemeClr>
          </a:solidFill>
          <a:ln>
            <a:solidFill>
              <a:schemeClr val="accent3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fr-FR" sz="1200" b="1" dirty="0" smtClean="0"/>
              <a:t>Spectacle vivant Musée</a:t>
            </a:r>
          </a:p>
          <a:p>
            <a:pPr algn="ctr"/>
            <a:r>
              <a:rPr lang="fr-FR" sz="1200" b="1" dirty="0" smtClean="0"/>
              <a:t>Cinéma/Audiovisuel</a:t>
            </a:r>
          </a:p>
          <a:p>
            <a:pPr algn="ctr"/>
            <a:r>
              <a:rPr lang="fr-FR" sz="1200" b="1" dirty="0" smtClean="0"/>
              <a:t>Arts visuels Artisanat </a:t>
            </a:r>
            <a:r>
              <a:rPr lang="fr-FR" sz="1200" b="1" dirty="0"/>
              <a:t>d’art</a:t>
            </a:r>
          </a:p>
          <a:p>
            <a:pPr algn="ctr"/>
            <a:r>
              <a:rPr lang="fr-FR" sz="1200" b="1" dirty="0"/>
              <a:t>(</a:t>
            </a:r>
            <a:r>
              <a:rPr lang="fr-FR" sz="1200" b="1" dirty="0" smtClean="0"/>
              <a:t>équipements et  événements</a:t>
            </a:r>
            <a:r>
              <a:rPr lang="fr-FR" sz="1200" dirty="0" smtClean="0"/>
              <a:t>)</a:t>
            </a:r>
            <a:endParaRPr lang="fr-FR" sz="1200" dirty="0"/>
          </a:p>
        </p:txBody>
      </p:sp>
      <p:sp>
        <p:nvSpPr>
          <p:cNvPr id="24" name="Ellipse 23"/>
          <p:cNvSpPr/>
          <p:nvPr/>
        </p:nvSpPr>
        <p:spPr>
          <a:xfrm>
            <a:off x="6616870" y="1556582"/>
            <a:ext cx="3800475" cy="383857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t" anchorCtr="0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Territoires limitrophes</a:t>
            </a:r>
          </a:p>
          <a:p>
            <a:pPr algn="ctr"/>
            <a:endParaRPr lang="fr-FR" dirty="0"/>
          </a:p>
        </p:txBody>
      </p:sp>
      <p:sp>
        <p:nvSpPr>
          <p:cNvPr id="25" name="Ellipse 24"/>
          <p:cNvSpPr/>
          <p:nvPr/>
        </p:nvSpPr>
        <p:spPr>
          <a:xfrm>
            <a:off x="7612232" y="2652212"/>
            <a:ext cx="1809750" cy="16859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fr-FR" sz="1200" b="1" dirty="0" smtClean="0"/>
              <a:t>Territoire métropolitain</a:t>
            </a:r>
            <a:endParaRPr lang="fr-FR" sz="1200" b="1" dirty="0"/>
          </a:p>
        </p:txBody>
      </p:sp>
      <p:sp>
        <p:nvSpPr>
          <p:cNvPr id="3" name="Rectangle 2"/>
          <p:cNvSpPr/>
          <p:nvPr/>
        </p:nvSpPr>
        <p:spPr>
          <a:xfrm>
            <a:off x="1365458" y="86339"/>
            <a:ext cx="701426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2500" dirty="0" smtClean="0">
                <a:solidFill>
                  <a:srgbClr val="FF0000"/>
                </a:solidFill>
              </a:rPr>
              <a:t>1.5. Les périmètres du projet</a:t>
            </a:r>
            <a:endParaRPr lang="fr-FR" altLang="fr-FR" sz="2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9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012302" y="1822465"/>
            <a:ext cx="8391331" cy="2255014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fr-FR" sz="2800" dirty="0" smtClean="0">
                <a:solidFill>
                  <a:schemeClr val="tx1"/>
                </a:solidFill>
              </a:rPr>
              <a:t>Une offre de service à déterminer </a:t>
            </a:r>
          </a:p>
          <a:p>
            <a:pPr>
              <a:buFontTx/>
              <a:buChar char="-"/>
            </a:pPr>
            <a:r>
              <a:rPr lang="fr-FR" sz="2800" dirty="0" smtClean="0">
                <a:solidFill>
                  <a:schemeClr val="tx1"/>
                </a:solidFill>
              </a:rPr>
              <a:t>Le lieu d’implantation </a:t>
            </a:r>
          </a:p>
          <a:p>
            <a:pPr>
              <a:buFontTx/>
              <a:buChar char="-"/>
            </a:pPr>
            <a:r>
              <a:rPr lang="fr-FR" sz="2800" dirty="0" smtClean="0">
                <a:solidFill>
                  <a:schemeClr val="tx1"/>
                </a:solidFill>
              </a:rPr>
              <a:t>Le(s) porteur(s) de projet </a:t>
            </a:r>
          </a:p>
          <a:p>
            <a:pPr>
              <a:buFontTx/>
              <a:buChar char="-"/>
            </a:pPr>
            <a:r>
              <a:rPr lang="fr-FR" sz="2800" dirty="0" smtClean="0">
                <a:solidFill>
                  <a:schemeClr val="tx1"/>
                </a:solidFill>
              </a:rPr>
              <a:t>La part d’activité d’insertion </a:t>
            </a:r>
          </a:p>
          <a:p>
            <a:pPr>
              <a:buFontTx/>
              <a:buChar char="-"/>
            </a:pPr>
            <a:r>
              <a:rPr lang="fr-FR" sz="2800" dirty="0" smtClean="0">
                <a:solidFill>
                  <a:schemeClr val="tx1"/>
                </a:solidFill>
              </a:rPr>
              <a:t>Un modèle économique à définir</a:t>
            </a:r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1361832" y="95536"/>
            <a:ext cx="109728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500" dirty="0" smtClean="0">
                <a:solidFill>
                  <a:srgbClr val="FF0000"/>
                </a:solidFill>
              </a:rPr>
              <a:t>1.6.    Les points qui restent en suspens</a:t>
            </a:r>
          </a:p>
        </p:txBody>
      </p:sp>
    </p:spTree>
    <p:extLst>
      <p:ext uri="{BB962C8B-B14F-4D97-AF65-F5344CB8AC3E}">
        <p14:creationId xmlns:p14="http://schemas.microsoft.com/office/powerpoint/2010/main" val="149197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2767067"/>
            <a:ext cx="12192000" cy="1752600"/>
          </a:xfrm>
        </p:spPr>
        <p:txBody>
          <a:bodyPr/>
          <a:lstStyle/>
          <a:p>
            <a:pPr eaLnBrk="1" hangingPunct="1"/>
            <a:r>
              <a:rPr lang="fr-FR" altLang="fr-FR" sz="3200" dirty="0"/>
              <a:t>2</a:t>
            </a:r>
            <a:r>
              <a:rPr lang="fr-FR" altLang="fr-FR" sz="3200" dirty="0" smtClean="0"/>
              <a:t>. Méthode de travail</a:t>
            </a:r>
            <a:endParaRPr lang="fr-FR" altLang="fr-FR" sz="3200" dirty="0"/>
          </a:p>
        </p:txBody>
      </p:sp>
    </p:spTree>
    <p:extLst>
      <p:ext uri="{BB962C8B-B14F-4D97-AF65-F5344CB8AC3E}">
        <p14:creationId xmlns:p14="http://schemas.microsoft.com/office/powerpoint/2010/main" val="119068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1361832" y="122832"/>
            <a:ext cx="10972800" cy="382587"/>
          </a:xfrm>
        </p:spPr>
        <p:txBody>
          <a:bodyPr/>
          <a:lstStyle/>
          <a:p>
            <a:pPr eaLnBrk="1" hangingPunct="1"/>
            <a:r>
              <a:rPr lang="fr-FR" altLang="fr-FR" sz="2500" dirty="0" smtClean="0">
                <a:solidFill>
                  <a:srgbClr val="FF0000"/>
                </a:solidFill>
              </a:rPr>
              <a:t>2.1.	 Deux</a:t>
            </a:r>
            <a:r>
              <a:rPr lang="fr-FR" sz="2500" dirty="0" smtClean="0">
                <a:solidFill>
                  <a:srgbClr val="FF0000"/>
                </a:solidFill>
              </a:rPr>
              <a:t> études concomitantes</a:t>
            </a:r>
            <a:endParaRPr lang="fr-FR" altLang="fr-FR" sz="2500" dirty="0" smtClean="0">
              <a:solidFill>
                <a:srgbClr val="FF0000"/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734104"/>
              </p:ext>
            </p:extLst>
          </p:nvPr>
        </p:nvGraphicFramePr>
        <p:xfrm>
          <a:off x="849085" y="668889"/>
          <a:ext cx="10787024" cy="59227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17498"/>
                <a:gridCol w="4005617"/>
                <a:gridCol w="5463909"/>
              </a:tblGrid>
              <a:tr h="570192">
                <a:tc>
                  <a:txBody>
                    <a:bodyPr/>
                    <a:lstStyle/>
                    <a:p>
                      <a:endParaRPr lang="fr-FR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70C0"/>
                          </a:solidFill>
                        </a:rPr>
                        <a:t>Étude des besoins</a:t>
                      </a:r>
                      <a:endParaRPr lang="fr-FR" sz="2000" b="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rgbClr val="00B050"/>
                          </a:solidFill>
                        </a:rPr>
                        <a:t>Étude de faisabilité</a:t>
                      </a:r>
                      <a:endParaRPr lang="fr-FR" sz="2000" b="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10305">
                <a:tc>
                  <a:txBody>
                    <a:bodyPr/>
                    <a:lstStyle/>
                    <a:p>
                      <a:r>
                        <a:rPr lang="fr-FR" sz="1600" u="none" dirty="0" smtClean="0"/>
                        <a:t>Confiée</a:t>
                      </a:r>
                      <a:r>
                        <a:rPr lang="fr-FR" sz="1600" u="none" baseline="0" dirty="0" smtClean="0"/>
                        <a:t> </a:t>
                      </a:r>
                      <a:r>
                        <a:rPr lang="fr-FR" sz="1600" u="none" baseline="0" dirty="0" smtClean="0"/>
                        <a:t>à</a:t>
                      </a:r>
                      <a:endParaRPr lang="fr-FR" sz="16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r-FR" sz="1600" b="1" baseline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b="1" baseline="0" dirty="0" smtClean="0"/>
                        <a:t>                                 </a:t>
                      </a:r>
                      <a:r>
                        <a:rPr lang="fr-FR" sz="1600" b="0" baseline="0" dirty="0" smtClean="0"/>
                        <a:t>     + </a:t>
                      </a:r>
                      <a:r>
                        <a:rPr lang="fr-FR" sz="2000" b="1" baseline="0" dirty="0" smtClean="0"/>
                        <a:t>CO18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1118">
                <a:tc rowSpan="2">
                  <a:txBody>
                    <a:bodyPr/>
                    <a:lstStyle/>
                    <a:p>
                      <a:r>
                        <a:rPr lang="fr-FR" sz="1600" u="none" dirty="0" smtClean="0"/>
                        <a:t>Missions </a:t>
                      </a:r>
                      <a:endParaRPr lang="fr-FR" sz="16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="0" dirty="0" smtClean="0"/>
                        <a:t>Recensement et analyse</a:t>
                      </a:r>
                      <a:r>
                        <a:rPr lang="fr-FR" sz="1600" b="0" baseline="0" dirty="0" smtClean="0"/>
                        <a:t> </a:t>
                      </a:r>
                      <a:r>
                        <a:rPr lang="fr-FR" sz="1600" b="0" dirty="0" smtClean="0"/>
                        <a:t>des </a:t>
                      </a:r>
                      <a:r>
                        <a:rPr lang="fr-FR" sz="1600" b="1" dirty="0" smtClean="0"/>
                        <a:t>besoins et attentes des acteurs culturels </a:t>
                      </a:r>
                      <a:r>
                        <a:rPr lang="fr-FR" sz="1600" dirty="0" smtClean="0"/>
                        <a:t>du territoire quant à</a:t>
                      </a:r>
                      <a:r>
                        <a:rPr lang="fr-FR" sz="1600" baseline="0" dirty="0" smtClean="0"/>
                        <a:t> l’offre de service, l’implantation idéale, le matériel et les matériaux disponibles ….</a:t>
                      </a:r>
                      <a:endParaRPr lang="fr-FR" sz="1600" dirty="0" smtClean="0"/>
                    </a:p>
                    <a:p>
                      <a:pPr algn="l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600" dirty="0" smtClean="0"/>
                        <a:t>Recensement et analyse comparative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dirty="0" smtClean="0"/>
                        <a:t>approfondie des </a:t>
                      </a:r>
                      <a:r>
                        <a:rPr lang="fr-FR" sz="1600" b="1" dirty="0" err="1" smtClean="0"/>
                        <a:t>recycleries</a:t>
                      </a:r>
                      <a:r>
                        <a:rPr lang="fr-FR" sz="1600" b="1" dirty="0" smtClean="0"/>
                        <a:t> culturelles </a:t>
                      </a:r>
                      <a:r>
                        <a:rPr lang="fr-FR" sz="1600" dirty="0" smtClean="0"/>
                        <a:t>sur le territoire français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6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600" dirty="0" smtClean="0"/>
                        <a:t>Recensement des </a:t>
                      </a:r>
                      <a:r>
                        <a:rPr lang="fr-FR" sz="1600" b="1" dirty="0" smtClean="0"/>
                        <a:t>acteurs du réemploi / recyclage </a:t>
                      </a:r>
                      <a:r>
                        <a:rPr lang="fr-FR" sz="1600" dirty="0" smtClean="0"/>
                        <a:t>du territoire métropolitain (culture et hors culture)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600" dirty="0" smtClean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Analyse des gisements et des potentialités</a:t>
                      </a:r>
                      <a:endParaRPr lang="fr-FR" sz="16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1117">
                <a:tc vMerge="1">
                  <a:txBody>
                    <a:bodyPr/>
                    <a:lstStyle/>
                    <a:p>
                      <a:endParaRPr lang="fr-FR" sz="16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 smtClean="0"/>
                        <a:t>Proposition</a:t>
                      </a:r>
                      <a:r>
                        <a:rPr lang="fr-FR" sz="1600" b="1" baseline="0" dirty="0" smtClean="0"/>
                        <a:t> de scénarii de mise en œuvre du projet : 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fr-FR" sz="1600" baseline="0" dirty="0" smtClean="0"/>
                        <a:t>Préconisations sur l’offre de services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fr-FR" sz="1600" baseline="0" dirty="0" smtClean="0"/>
                        <a:t>Préconisation sur l’implantation géographique (cahier des charges)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fr-FR" sz="1600" baseline="0" dirty="0" smtClean="0"/>
                        <a:t>Préconisation de moyens humains et économiques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fr-FR" sz="1600" baseline="0" dirty="0" smtClean="0"/>
                        <a:t>Préconisations sur les aspects juridiques et la gouvernance </a:t>
                      </a:r>
                      <a:endParaRPr lang="fr-FR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3724" y="1313111"/>
            <a:ext cx="859808" cy="8598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955" y="1331771"/>
            <a:ext cx="873457" cy="87345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4842" y="1322442"/>
            <a:ext cx="859808" cy="859808"/>
          </a:xfrm>
          <a:prstGeom prst="rect">
            <a:avLst/>
          </a:prstGeom>
        </p:spPr>
      </p:pic>
      <p:pic>
        <p:nvPicPr>
          <p:cNvPr id="10" name="Picture 10" descr="Développements et Humanisme - équipe conseil et formation pour associations et structures de l'ES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58" y="1323834"/>
            <a:ext cx="1324064" cy="75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95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1361832" y="122832"/>
            <a:ext cx="10972800" cy="382587"/>
          </a:xfrm>
        </p:spPr>
        <p:txBody>
          <a:bodyPr/>
          <a:lstStyle/>
          <a:p>
            <a:pPr eaLnBrk="1" hangingPunct="1"/>
            <a:r>
              <a:rPr lang="fr-FR" altLang="fr-FR" sz="2500" dirty="0" smtClean="0">
                <a:solidFill>
                  <a:srgbClr val="FF0000"/>
                </a:solidFill>
              </a:rPr>
              <a:t>2.2.	Le découpage des études</a:t>
            </a: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3176583" y="837752"/>
            <a:ext cx="8069173" cy="51603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 smtClean="0">
                <a:solidFill>
                  <a:schemeClr val="tx1"/>
                </a:solidFill>
              </a:rPr>
              <a:t>PHASE 1.1  	</a:t>
            </a:r>
            <a:r>
              <a:rPr lang="fr-FR" sz="1800" dirty="0" smtClean="0">
                <a:solidFill>
                  <a:schemeClr val="tx1"/>
                </a:solidFill>
              </a:rPr>
              <a:t>Collecte et analyse des besoins et des attentes des acteurs 		</a:t>
            </a:r>
            <a:r>
              <a:rPr lang="fr-FR" sz="1800" dirty="0">
                <a:solidFill>
                  <a:schemeClr val="tx1"/>
                </a:solidFill>
              </a:rPr>
              <a:t>	</a:t>
            </a:r>
            <a:r>
              <a:rPr lang="fr-FR" sz="1800" dirty="0" smtClean="0">
                <a:solidFill>
                  <a:schemeClr val="tx1"/>
                </a:solidFill>
              </a:rPr>
              <a:t>	culturels à travers </a:t>
            </a:r>
            <a:r>
              <a:rPr lang="fr-FR" sz="1800" dirty="0" smtClean="0">
                <a:solidFill>
                  <a:schemeClr val="tx1"/>
                </a:solidFill>
              </a:rPr>
              <a:t>un </a:t>
            </a:r>
            <a:r>
              <a:rPr lang="fr-FR" sz="1800" b="1" dirty="0" smtClean="0">
                <a:solidFill>
                  <a:schemeClr val="tx1"/>
                </a:solidFill>
              </a:rPr>
              <a:t>temps de concertation </a:t>
            </a:r>
            <a:r>
              <a:rPr lang="fr-FR" sz="1800" dirty="0" smtClean="0">
                <a:solidFill>
                  <a:schemeClr val="tx1"/>
                </a:solidFill>
              </a:rPr>
              <a:t>et </a:t>
            </a:r>
            <a:r>
              <a:rPr lang="fr-FR" sz="1800" dirty="0" smtClean="0">
                <a:solidFill>
                  <a:schemeClr val="tx1"/>
                </a:solidFill>
              </a:rPr>
              <a:t>un 						</a:t>
            </a:r>
            <a:r>
              <a:rPr lang="fr-FR" sz="1800" b="1" dirty="0" smtClean="0">
                <a:solidFill>
                  <a:schemeClr val="tx1"/>
                </a:solidFill>
              </a:rPr>
              <a:t>questionnaire</a:t>
            </a:r>
            <a:r>
              <a:rPr lang="fr-FR" sz="1800" dirty="0" smtClean="0">
                <a:solidFill>
                  <a:schemeClr val="tx1"/>
                </a:solidFill>
              </a:rPr>
              <a:t> en ligne</a:t>
            </a:r>
          </a:p>
          <a:p>
            <a:pPr marL="0" indent="0">
              <a:buNone/>
            </a:pPr>
            <a:endParaRPr lang="fr-FR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tx1"/>
                </a:solidFill>
              </a:rPr>
              <a:t>PHASE 1.2		</a:t>
            </a:r>
            <a:r>
              <a:rPr lang="fr-FR" sz="1800" dirty="0" smtClean="0">
                <a:solidFill>
                  <a:schemeClr val="tx1"/>
                </a:solidFill>
              </a:rPr>
              <a:t>État des lieux et diagnostic :</a:t>
            </a:r>
          </a:p>
          <a:p>
            <a:pPr lvl="4">
              <a:buFontTx/>
              <a:buChar char="-"/>
            </a:pPr>
            <a:r>
              <a:rPr lang="fr-FR" sz="1800" dirty="0" smtClean="0">
                <a:solidFill>
                  <a:schemeClr val="tx1"/>
                </a:solidFill>
              </a:rPr>
              <a:t>Recensement et analyse comparative approfondie des </a:t>
            </a:r>
            <a:r>
              <a:rPr lang="fr-FR" sz="1800" b="1" dirty="0" smtClean="0">
                <a:solidFill>
                  <a:schemeClr val="tx1"/>
                </a:solidFill>
              </a:rPr>
              <a:t>recycleries culturelles </a:t>
            </a:r>
            <a:r>
              <a:rPr lang="fr-FR" sz="1800" dirty="0" smtClean="0">
                <a:solidFill>
                  <a:schemeClr val="tx1"/>
                </a:solidFill>
              </a:rPr>
              <a:t>sur le territoire français</a:t>
            </a:r>
          </a:p>
          <a:p>
            <a:pPr lvl="4">
              <a:buFontTx/>
              <a:buChar char="-"/>
            </a:pPr>
            <a:r>
              <a:rPr lang="fr-FR" sz="1800" dirty="0" smtClean="0">
                <a:solidFill>
                  <a:schemeClr val="tx1"/>
                </a:solidFill>
              </a:rPr>
              <a:t>Recensement des </a:t>
            </a:r>
            <a:r>
              <a:rPr lang="fr-FR" sz="1800" b="1" dirty="0" smtClean="0">
                <a:solidFill>
                  <a:schemeClr val="tx1"/>
                </a:solidFill>
              </a:rPr>
              <a:t>acteurs du réemploi / recyclage </a:t>
            </a:r>
            <a:r>
              <a:rPr lang="fr-FR" sz="1800" dirty="0" smtClean="0">
                <a:solidFill>
                  <a:schemeClr val="tx1"/>
                </a:solidFill>
              </a:rPr>
              <a:t>du territoire métropolitain (culture et hors culture)</a:t>
            </a:r>
            <a:endParaRPr lang="fr-F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2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tx1"/>
                </a:solidFill>
              </a:rPr>
              <a:t>PHASE 2</a:t>
            </a:r>
            <a:r>
              <a:rPr lang="fr-FR" sz="2000" b="1" dirty="0">
                <a:solidFill>
                  <a:schemeClr val="tx1"/>
                </a:solidFill>
              </a:rPr>
              <a:t>	</a:t>
            </a:r>
            <a:r>
              <a:rPr lang="fr-FR" sz="2000" b="1" dirty="0" smtClean="0">
                <a:solidFill>
                  <a:schemeClr val="tx1"/>
                </a:solidFill>
              </a:rPr>
              <a:t>	</a:t>
            </a:r>
            <a:r>
              <a:rPr lang="fr-FR" sz="1800" dirty="0" smtClean="0">
                <a:solidFill>
                  <a:schemeClr val="tx1"/>
                </a:solidFill>
              </a:rPr>
              <a:t>Analyse des gisements et des potentialités</a:t>
            </a:r>
          </a:p>
          <a:p>
            <a:pPr marL="0" indent="0">
              <a:buNone/>
            </a:pPr>
            <a:endParaRPr lang="fr-FR" sz="2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tx1"/>
                </a:solidFill>
              </a:rPr>
              <a:t>PHASE 3  		</a:t>
            </a:r>
            <a:r>
              <a:rPr lang="fr-FR" sz="1800" dirty="0" smtClean="0">
                <a:solidFill>
                  <a:schemeClr val="tx1"/>
                </a:solidFill>
              </a:rPr>
              <a:t>Préconisations </a:t>
            </a:r>
            <a:r>
              <a:rPr lang="fr-FR" sz="1800" dirty="0">
                <a:solidFill>
                  <a:schemeClr val="tx1"/>
                </a:solidFill>
              </a:rPr>
              <a:t>de scénarios </a:t>
            </a:r>
            <a:r>
              <a:rPr lang="fr-FR" sz="1800" dirty="0" smtClean="0">
                <a:solidFill>
                  <a:schemeClr val="tx1"/>
                </a:solidFill>
              </a:rPr>
              <a:t>pour aide à la décision de faire 				ou ne pas faire, comment…</a:t>
            </a:r>
            <a:endParaRPr lang="fr-FR" sz="1800" dirty="0">
              <a:solidFill>
                <a:schemeClr val="tx1"/>
              </a:solidFill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3116424" y="765663"/>
            <a:ext cx="0" cy="1267853"/>
          </a:xfrm>
          <a:prstGeom prst="line">
            <a:avLst/>
          </a:prstGeom>
          <a:ln w="73025">
            <a:solidFill>
              <a:srgbClr val="1275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295053" y="1000325"/>
            <a:ext cx="2790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dirty="0" smtClean="0">
                <a:solidFill>
                  <a:srgbClr val="0070C0"/>
                </a:solidFill>
              </a:rPr>
              <a:t>Étude des besoins</a:t>
            </a:r>
            <a:endParaRPr lang="fr-FR" sz="2400" dirty="0">
              <a:solidFill>
                <a:srgbClr val="0070C0"/>
              </a:solidFill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3116424" y="1975164"/>
            <a:ext cx="0" cy="4022890"/>
          </a:xfrm>
          <a:prstGeom prst="line">
            <a:avLst/>
          </a:prstGeom>
          <a:ln w="730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295053" y="3273968"/>
            <a:ext cx="2777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dirty="0" smtClean="0">
                <a:solidFill>
                  <a:srgbClr val="00B050"/>
                </a:solidFill>
              </a:rPr>
              <a:t>Étude de faisabilité</a:t>
            </a:r>
          </a:p>
        </p:txBody>
      </p:sp>
      <p:sp>
        <p:nvSpPr>
          <p:cNvPr id="5" name="Flèche droite 4"/>
          <p:cNvSpPr/>
          <p:nvPr/>
        </p:nvSpPr>
        <p:spPr>
          <a:xfrm rot="12417956">
            <a:off x="9290156" y="1633122"/>
            <a:ext cx="1423261" cy="51039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773656" y="1640977"/>
            <a:ext cx="1405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Nous sommes ici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281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/>
        </p:nvCxnSpPr>
        <p:spPr>
          <a:xfrm>
            <a:off x="1207671" y="1961844"/>
            <a:ext cx="4905370" cy="4968"/>
          </a:xfrm>
          <a:prstGeom prst="line">
            <a:avLst/>
          </a:prstGeom>
          <a:ln w="73025">
            <a:solidFill>
              <a:srgbClr val="1275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2120795" y="1015993"/>
            <a:ext cx="29986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0070C0"/>
                </a:solidFill>
              </a:rPr>
              <a:t>Étude des besoins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67400" y="5190202"/>
            <a:ext cx="1731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Janvier 2021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2286000" y="3167660"/>
            <a:ext cx="8746958" cy="12509"/>
          </a:xfrm>
          <a:prstGeom prst="line">
            <a:avLst/>
          </a:prstGeom>
          <a:ln w="730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4171042" y="3335162"/>
            <a:ext cx="3246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B050"/>
                </a:solidFill>
              </a:rPr>
              <a:t>Étude de faisabilité</a:t>
            </a:r>
            <a:endParaRPr lang="fr-FR" sz="2800" dirty="0">
              <a:solidFill>
                <a:srgbClr val="00B05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822369" y="2676419"/>
            <a:ext cx="1943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70C0"/>
                </a:solidFill>
              </a:rPr>
              <a:t>Conclusions</a:t>
            </a:r>
            <a:endParaRPr lang="fr-FR" sz="1600" dirty="0">
              <a:solidFill>
                <a:srgbClr val="0070C0"/>
              </a:solidFill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6112150" y="1967049"/>
            <a:ext cx="0" cy="1042912"/>
          </a:xfrm>
          <a:prstGeom prst="straightConnector1">
            <a:avLst/>
          </a:prstGeom>
          <a:ln>
            <a:solidFill>
              <a:srgbClr val="4B93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5492460" y="5149869"/>
            <a:ext cx="130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Mars 2021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7828546" y="2689300"/>
            <a:ext cx="234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Groupes de Travail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9770409" y="4388625"/>
            <a:ext cx="299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B050"/>
                </a:solidFill>
              </a:rPr>
              <a:t>Scénarios techniques, juridiques, économiques</a:t>
            </a:r>
            <a:endParaRPr lang="fr-FR" sz="1600" dirty="0">
              <a:solidFill>
                <a:srgbClr val="00B050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0351734" y="5125082"/>
            <a:ext cx="130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Juin 2021</a:t>
            </a:r>
            <a:endParaRPr lang="fr-FR" dirty="0"/>
          </a:p>
        </p:txBody>
      </p:sp>
      <p:cxnSp>
        <p:nvCxnSpPr>
          <p:cNvPr id="44" name="Connecteur droit avec flèche 43"/>
          <p:cNvCxnSpPr/>
          <p:nvPr/>
        </p:nvCxnSpPr>
        <p:spPr>
          <a:xfrm flipV="1">
            <a:off x="1212086" y="2037768"/>
            <a:ext cx="0" cy="3152434"/>
          </a:xfrm>
          <a:prstGeom prst="straightConnector1">
            <a:avLst/>
          </a:prstGeom>
          <a:ln>
            <a:solidFill>
              <a:srgbClr val="4B93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2"/>
          <p:cNvSpPr txBox="1">
            <a:spLocks/>
          </p:cNvSpPr>
          <p:nvPr/>
        </p:nvSpPr>
        <p:spPr bwMode="auto">
          <a:xfrm>
            <a:off x="1361832" y="122832"/>
            <a:ext cx="109728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500" dirty="0" smtClean="0">
                <a:solidFill>
                  <a:srgbClr val="FF0000"/>
                </a:solidFill>
              </a:rPr>
              <a:t>2.3.	Calendrier</a:t>
            </a:r>
          </a:p>
        </p:txBody>
      </p:sp>
      <p:cxnSp>
        <p:nvCxnSpPr>
          <p:cNvPr id="48" name="Connecteur droit avec flèche 47"/>
          <p:cNvCxnSpPr/>
          <p:nvPr/>
        </p:nvCxnSpPr>
        <p:spPr>
          <a:xfrm>
            <a:off x="11014964" y="3167660"/>
            <a:ext cx="0" cy="104291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2480885" y="1981886"/>
            <a:ext cx="234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Groupe de Soutien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01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2767067"/>
            <a:ext cx="12192000" cy="1752600"/>
          </a:xfrm>
        </p:spPr>
        <p:txBody>
          <a:bodyPr/>
          <a:lstStyle/>
          <a:p>
            <a:pPr eaLnBrk="1" hangingPunct="1"/>
            <a:r>
              <a:rPr lang="fr-FR" altLang="fr-FR" sz="3200" dirty="0" smtClean="0"/>
              <a:t>3. Modalités de concertation, </a:t>
            </a:r>
            <a:r>
              <a:rPr lang="fr-FR" altLang="fr-FR" sz="3200" dirty="0" err="1" smtClean="0"/>
              <a:t>co</a:t>
            </a:r>
            <a:r>
              <a:rPr lang="fr-FR" altLang="fr-FR" sz="3200" dirty="0" smtClean="0"/>
              <a:t>-construction</a:t>
            </a:r>
          </a:p>
        </p:txBody>
      </p:sp>
    </p:spTree>
    <p:extLst>
      <p:ext uri="{BB962C8B-B14F-4D97-AF65-F5344CB8AC3E}">
        <p14:creationId xmlns:p14="http://schemas.microsoft.com/office/powerpoint/2010/main" val="205953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1361832" y="114708"/>
            <a:ext cx="10972800" cy="382587"/>
          </a:xfrm>
        </p:spPr>
        <p:txBody>
          <a:bodyPr/>
          <a:lstStyle/>
          <a:p>
            <a:pPr eaLnBrk="1" hangingPunct="1"/>
            <a:r>
              <a:rPr lang="fr-FR" altLang="fr-FR" sz="2500" dirty="0" smtClean="0">
                <a:solidFill>
                  <a:srgbClr val="FF0000"/>
                </a:solidFill>
              </a:rPr>
              <a:t>3.1. 	Enjeux de concertation et de </a:t>
            </a:r>
            <a:r>
              <a:rPr lang="fr-FR" altLang="fr-FR" sz="2500" dirty="0" err="1" smtClean="0">
                <a:solidFill>
                  <a:srgbClr val="FF0000"/>
                </a:solidFill>
              </a:rPr>
              <a:t>co</a:t>
            </a:r>
            <a:r>
              <a:rPr lang="fr-FR" altLang="fr-FR" sz="2500" dirty="0" smtClean="0">
                <a:solidFill>
                  <a:srgbClr val="FF0000"/>
                </a:solidFill>
              </a:rPr>
              <a:t>-construction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5565" y="944659"/>
            <a:ext cx="2574513" cy="11926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P</a:t>
            </a:r>
            <a:r>
              <a:rPr lang="fr-FR" sz="1600" b="1" dirty="0" smtClean="0">
                <a:solidFill>
                  <a:schemeClr val="tx1"/>
                </a:solidFill>
              </a:rPr>
              <a:t>otentiels usagers et utilisateurs (pourvoyeurs et/ou bénéficiaires)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15565" y="2329288"/>
            <a:ext cx="2574513" cy="9423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Acteurs du réemploi appliqué à la culture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15564" y="3486330"/>
            <a:ext cx="2574513" cy="14792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Acteurs de la collecte, du réemploi, de la transformation et du recyclage</a:t>
            </a:r>
            <a:endParaRPr lang="fr-FR" sz="1600" b="1" dirty="0">
              <a:solidFill>
                <a:schemeClr val="tx1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3490077" y="1508825"/>
            <a:ext cx="1204753" cy="1"/>
          </a:xfrm>
          <a:prstGeom prst="straightConnector1">
            <a:avLst/>
          </a:prstGeom>
          <a:ln>
            <a:solidFill>
              <a:srgbClr val="4B93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>
            <a:off x="4694830" y="753558"/>
            <a:ext cx="15584" cy="1143481"/>
          </a:xfrm>
          <a:prstGeom prst="line">
            <a:avLst/>
          </a:prstGeom>
          <a:ln>
            <a:solidFill>
              <a:srgbClr val="4B9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707337" y="758194"/>
            <a:ext cx="7079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Équipements culturels : théâtres, musées, opéras, etc.</a:t>
            </a:r>
          </a:p>
          <a:p>
            <a:r>
              <a:rPr lang="fr-FR" sz="1200" dirty="0" smtClean="0"/>
              <a:t>Compagnies de théâtres, collectifs artistiques,</a:t>
            </a:r>
          </a:p>
          <a:p>
            <a:r>
              <a:rPr lang="fr-FR" sz="1200" dirty="0"/>
              <a:t>L</a:t>
            </a:r>
            <a:r>
              <a:rPr lang="fr-FR" sz="1200" dirty="0" smtClean="0"/>
              <a:t>ieux de fabrication,</a:t>
            </a:r>
            <a:endParaRPr lang="fr-FR" sz="1200" dirty="0"/>
          </a:p>
          <a:p>
            <a:r>
              <a:rPr lang="fr-FR" sz="1200" dirty="0" smtClean="0"/>
              <a:t>Scénographes, décorateurs, muséographes, artistes, etc. </a:t>
            </a:r>
          </a:p>
          <a:p>
            <a:r>
              <a:rPr lang="fr-FR" sz="1200" dirty="0" smtClean="0"/>
              <a:t>Événements culturels, sportifs et d’affaires</a:t>
            </a:r>
          </a:p>
          <a:p>
            <a:r>
              <a:rPr lang="fr-FR" sz="1200" dirty="0" smtClean="0"/>
              <a:t>…</a:t>
            </a:r>
          </a:p>
        </p:txBody>
      </p:sp>
      <p:cxnSp>
        <p:nvCxnSpPr>
          <p:cNvPr id="11" name="Connecteur droit avec flèche 10"/>
          <p:cNvCxnSpPr>
            <a:stCxn id="18" idx="3"/>
            <a:endCxn id="13" idx="1"/>
          </p:cNvCxnSpPr>
          <p:nvPr/>
        </p:nvCxnSpPr>
        <p:spPr>
          <a:xfrm flipV="1">
            <a:off x="3490078" y="2513034"/>
            <a:ext cx="1238193" cy="287443"/>
          </a:xfrm>
          <a:prstGeom prst="straightConnector1">
            <a:avLst/>
          </a:prstGeom>
          <a:ln>
            <a:solidFill>
              <a:srgbClr val="4B93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4728271" y="2189868"/>
            <a:ext cx="7079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Arémacs</a:t>
            </a:r>
            <a:r>
              <a:rPr lang="fr-FR" sz="1200" dirty="0" smtClean="0"/>
              <a:t>, Ateliers des Nouveaux Designs, CAGIBIG, La </a:t>
            </a:r>
            <a:r>
              <a:rPr lang="fr-FR" sz="1200" dirty="0" err="1" smtClean="0"/>
              <a:t>Costumerie</a:t>
            </a:r>
            <a:r>
              <a:rPr lang="fr-FR" sz="1200" dirty="0" smtClean="0"/>
              <a:t>, La </a:t>
            </a:r>
            <a:r>
              <a:rPr lang="fr-FR" sz="1200" dirty="0" err="1" smtClean="0"/>
              <a:t>Factatory</a:t>
            </a:r>
            <a:r>
              <a:rPr lang="fr-FR" sz="1200" dirty="0" smtClean="0"/>
              <a:t>,</a:t>
            </a:r>
          </a:p>
          <a:p>
            <a:r>
              <a:rPr lang="fr-FR" sz="1200" dirty="0" smtClean="0"/>
              <a:t>La </a:t>
            </a:r>
            <a:r>
              <a:rPr lang="fr-FR" sz="1200" dirty="0" err="1" smtClean="0"/>
              <a:t>Fouragère</a:t>
            </a:r>
            <a:r>
              <a:rPr lang="fr-FR" sz="1200" dirty="0" smtClean="0"/>
              <a:t>, Le </a:t>
            </a:r>
            <a:r>
              <a:rPr lang="fr-FR" sz="1200" dirty="0" err="1" smtClean="0"/>
              <a:t>Frich’Market</a:t>
            </a:r>
            <a:r>
              <a:rPr lang="fr-FR" sz="1200" dirty="0" smtClean="0"/>
              <a:t>, La </a:t>
            </a:r>
            <a:r>
              <a:rPr lang="fr-FR" sz="1200" dirty="0" err="1" smtClean="0"/>
              <a:t>Récupérathèque</a:t>
            </a:r>
            <a:r>
              <a:rPr lang="fr-FR" sz="1200" dirty="0" smtClean="0"/>
              <a:t>, etc</a:t>
            </a:r>
            <a:r>
              <a:rPr lang="fr-FR" sz="1200" dirty="0"/>
              <a:t>.</a:t>
            </a:r>
            <a:endParaRPr lang="fr-FR" sz="1200" dirty="0" smtClean="0"/>
          </a:p>
          <a:p>
            <a:r>
              <a:rPr lang="fr-FR" sz="1200" b="1" dirty="0" smtClean="0"/>
              <a:t>...</a:t>
            </a:r>
            <a:endParaRPr lang="fr-FR" sz="1200" b="1" dirty="0"/>
          </a:p>
        </p:txBody>
      </p:sp>
      <p:sp>
        <p:nvSpPr>
          <p:cNvPr id="14" name="Rectangle 13"/>
          <p:cNvSpPr/>
          <p:nvPr/>
        </p:nvSpPr>
        <p:spPr>
          <a:xfrm>
            <a:off x="915563" y="5184614"/>
            <a:ext cx="2574513" cy="6507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Structures et réseaux ressources</a:t>
            </a:r>
            <a:endParaRPr lang="fr-FR" sz="1600" b="1" dirty="0">
              <a:solidFill>
                <a:schemeClr val="tx1"/>
              </a:solidFill>
            </a:endParaRPr>
          </a:p>
        </p:txBody>
      </p:sp>
      <p:cxnSp>
        <p:nvCxnSpPr>
          <p:cNvPr id="15" name="Connecteur droit 14"/>
          <p:cNvCxnSpPr/>
          <p:nvPr/>
        </p:nvCxnSpPr>
        <p:spPr>
          <a:xfrm flipH="1">
            <a:off x="4710414" y="2161549"/>
            <a:ext cx="2272" cy="729237"/>
          </a:xfrm>
          <a:prstGeom prst="line">
            <a:avLst/>
          </a:prstGeom>
          <a:ln>
            <a:solidFill>
              <a:srgbClr val="4B9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4703248" y="3065594"/>
            <a:ext cx="70793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Emmaüs Rhône,</a:t>
            </a:r>
          </a:p>
          <a:p>
            <a:r>
              <a:rPr lang="fr-FR" sz="1200" dirty="0" smtClean="0"/>
              <a:t>Envie Rhône,</a:t>
            </a:r>
          </a:p>
          <a:p>
            <a:r>
              <a:rPr lang="fr-FR" sz="1200" dirty="0" smtClean="0"/>
              <a:t>Foyer Notre-Dame-des-Sans-Abris</a:t>
            </a:r>
          </a:p>
          <a:p>
            <a:r>
              <a:rPr lang="fr-FR" sz="1200" dirty="0" err="1" smtClean="0"/>
              <a:t>Minéka</a:t>
            </a:r>
            <a:r>
              <a:rPr lang="fr-FR" sz="1200" dirty="0" smtClean="0"/>
              <a:t>, </a:t>
            </a:r>
          </a:p>
          <a:p>
            <a:r>
              <a:rPr lang="fr-FR" sz="1200" dirty="0"/>
              <a:t>Rhône Emplois et Développement (REED</a:t>
            </a:r>
            <a:r>
              <a:rPr lang="fr-FR" sz="1200" dirty="0" smtClean="0"/>
              <a:t>),</a:t>
            </a:r>
          </a:p>
          <a:p>
            <a:r>
              <a:rPr lang="fr-FR" sz="1200" dirty="0" smtClean="0"/>
              <a:t>Réseau des </a:t>
            </a:r>
            <a:r>
              <a:rPr lang="fr-FR" sz="1200" dirty="0" err="1" smtClean="0"/>
              <a:t>Donneries</a:t>
            </a:r>
            <a:r>
              <a:rPr lang="fr-FR" sz="1200" dirty="0" smtClean="0"/>
              <a:t>, </a:t>
            </a:r>
          </a:p>
          <a:p>
            <a:r>
              <a:rPr lang="fr-FR" sz="1200" dirty="0" err="1" smtClean="0"/>
              <a:t>Val’Trions</a:t>
            </a:r>
            <a:endParaRPr lang="fr-FR" sz="1200" dirty="0" smtClean="0"/>
          </a:p>
          <a:p>
            <a:r>
              <a:rPr lang="fr-FR" sz="1200" dirty="0" smtClean="0"/>
              <a:t>...</a:t>
            </a:r>
            <a:endParaRPr lang="fr-FR" sz="1200" dirty="0"/>
          </a:p>
        </p:txBody>
      </p:sp>
      <p:cxnSp>
        <p:nvCxnSpPr>
          <p:cNvPr id="20" name="Connecteur droit avec flèche 19"/>
          <p:cNvCxnSpPr>
            <a:stCxn id="19" idx="3"/>
            <a:endCxn id="16" idx="1"/>
          </p:cNvCxnSpPr>
          <p:nvPr/>
        </p:nvCxnSpPr>
        <p:spPr>
          <a:xfrm flipV="1">
            <a:off x="3490077" y="3850424"/>
            <a:ext cx="1213171" cy="375532"/>
          </a:xfrm>
          <a:prstGeom prst="straightConnector1">
            <a:avLst/>
          </a:prstGeom>
          <a:ln>
            <a:solidFill>
              <a:srgbClr val="4B93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4714958" y="3078232"/>
            <a:ext cx="0" cy="1491562"/>
          </a:xfrm>
          <a:prstGeom prst="line">
            <a:avLst/>
          </a:prstGeom>
          <a:ln>
            <a:solidFill>
              <a:srgbClr val="4B9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4719168" y="4855732"/>
            <a:ext cx="7079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ADEME</a:t>
            </a:r>
          </a:p>
          <a:p>
            <a:r>
              <a:rPr lang="fr-FR" sz="1200" dirty="0" smtClean="0"/>
              <a:t>CIRIDD, Centre </a:t>
            </a:r>
            <a:r>
              <a:rPr lang="fr-FR" sz="1200" dirty="0"/>
              <a:t>i</a:t>
            </a:r>
            <a:r>
              <a:rPr lang="fr-FR" sz="1200" dirty="0" smtClean="0"/>
              <a:t>nternational </a:t>
            </a:r>
            <a:r>
              <a:rPr lang="fr-FR" sz="1200" dirty="0"/>
              <a:t>r</a:t>
            </a:r>
            <a:r>
              <a:rPr lang="fr-FR" sz="1200" dirty="0" smtClean="0"/>
              <a:t>essources </a:t>
            </a:r>
            <a:r>
              <a:rPr lang="fr-FR" sz="1200" dirty="0"/>
              <a:t>et </a:t>
            </a:r>
            <a:r>
              <a:rPr lang="fr-FR" sz="1200" dirty="0" smtClean="0"/>
              <a:t>innovation </a:t>
            </a:r>
            <a:r>
              <a:rPr lang="fr-FR" sz="1200" dirty="0"/>
              <a:t>pour Développement </a:t>
            </a:r>
            <a:r>
              <a:rPr lang="fr-FR" sz="1200" dirty="0" smtClean="0"/>
              <a:t>Durable</a:t>
            </a:r>
            <a:endParaRPr lang="fr-FR" sz="1200" dirty="0"/>
          </a:p>
          <a:p>
            <a:r>
              <a:rPr lang="fr-FR" sz="1200" dirty="0" smtClean="0"/>
              <a:t>RESSAC</a:t>
            </a:r>
            <a:r>
              <a:rPr lang="fr-FR" sz="1200" dirty="0"/>
              <a:t>, </a:t>
            </a:r>
            <a:r>
              <a:rPr lang="fr-FR" sz="1200" dirty="0" smtClean="0"/>
              <a:t>Réseau </a:t>
            </a:r>
            <a:r>
              <a:rPr lang="fr-FR" sz="1200" dirty="0"/>
              <a:t>des </a:t>
            </a:r>
            <a:r>
              <a:rPr lang="fr-FR" sz="1200" dirty="0" err="1"/>
              <a:t>Recycleries</a:t>
            </a:r>
            <a:r>
              <a:rPr lang="fr-FR" sz="1200" dirty="0"/>
              <a:t> artistiques et culturelles</a:t>
            </a:r>
          </a:p>
          <a:p>
            <a:r>
              <a:rPr lang="fr-FR" sz="1200" dirty="0"/>
              <a:t>ECLAIRA, </a:t>
            </a:r>
            <a:r>
              <a:rPr lang="fr-FR" sz="1200" dirty="0" smtClean="0"/>
              <a:t>Réseau </a:t>
            </a:r>
            <a:r>
              <a:rPr lang="fr-FR" sz="1200" dirty="0"/>
              <a:t>de l’économie circulaire AURA</a:t>
            </a:r>
          </a:p>
          <a:p>
            <a:r>
              <a:rPr lang="fr-FR" sz="1200" dirty="0"/>
              <a:t>REDITEC, </a:t>
            </a:r>
            <a:r>
              <a:rPr lang="fr-FR" sz="1200" dirty="0" smtClean="0"/>
              <a:t>Réseau </a:t>
            </a:r>
            <a:r>
              <a:rPr lang="fr-FR" sz="1200" dirty="0"/>
              <a:t>des directions techniques du spectacle vivant</a:t>
            </a:r>
          </a:p>
          <a:p>
            <a:r>
              <a:rPr lang="fr-FR" sz="1200" dirty="0" smtClean="0"/>
              <a:t>...</a:t>
            </a:r>
            <a:endParaRPr lang="fr-FR" sz="1200" dirty="0"/>
          </a:p>
        </p:txBody>
      </p:sp>
      <p:cxnSp>
        <p:nvCxnSpPr>
          <p:cNvPr id="24" name="Connecteur droit 23"/>
          <p:cNvCxnSpPr/>
          <p:nvPr/>
        </p:nvCxnSpPr>
        <p:spPr>
          <a:xfrm flipH="1">
            <a:off x="4703584" y="4842084"/>
            <a:ext cx="6830" cy="1203948"/>
          </a:xfrm>
          <a:prstGeom prst="line">
            <a:avLst/>
          </a:prstGeom>
          <a:ln>
            <a:solidFill>
              <a:srgbClr val="4B9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stCxn id="14" idx="3"/>
            <a:endCxn id="23" idx="1"/>
          </p:cNvCxnSpPr>
          <p:nvPr/>
        </p:nvCxnSpPr>
        <p:spPr>
          <a:xfrm flipV="1">
            <a:off x="3490076" y="5455897"/>
            <a:ext cx="1229092" cy="54077"/>
          </a:xfrm>
          <a:prstGeom prst="straightConnector1">
            <a:avLst/>
          </a:prstGeom>
          <a:ln>
            <a:solidFill>
              <a:srgbClr val="4B93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1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1361832" y="114708"/>
            <a:ext cx="10972800" cy="382587"/>
          </a:xfrm>
        </p:spPr>
        <p:txBody>
          <a:bodyPr/>
          <a:lstStyle/>
          <a:p>
            <a:pPr eaLnBrk="1" hangingPunct="1"/>
            <a:r>
              <a:rPr lang="fr-FR" altLang="fr-FR" sz="2500" dirty="0" smtClean="0">
                <a:solidFill>
                  <a:srgbClr val="FF0000"/>
                </a:solidFill>
              </a:rPr>
              <a:t>3.2. 	Instance de consultation : le groupe de soutien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914400" y="651358"/>
            <a:ext cx="96899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u="sng" dirty="0" smtClean="0"/>
              <a:t>Objectifs : </a:t>
            </a:r>
          </a:p>
          <a:p>
            <a:r>
              <a:rPr lang="fr-FR" sz="1600" dirty="0" smtClean="0"/>
              <a:t>Participer à l’élaboration de la collecte et de l’analyse des besoins et attentes exprimés par les acteurs culturels quant aux services et matériels disponibles de la future </a:t>
            </a:r>
            <a:r>
              <a:rPr lang="fr-FR" sz="1600" dirty="0" err="1" smtClean="0"/>
              <a:t>Recyclerie</a:t>
            </a:r>
            <a:r>
              <a:rPr lang="fr-FR" sz="1600" dirty="0" smtClean="0"/>
              <a:t>. </a:t>
            </a:r>
          </a:p>
          <a:p>
            <a:endParaRPr lang="fr-FR" sz="1000" dirty="0"/>
          </a:p>
          <a:p>
            <a:r>
              <a:rPr lang="fr-FR" sz="1600" u="sng" dirty="0" smtClean="0"/>
              <a:t>Membres volontaires :</a:t>
            </a:r>
          </a:p>
          <a:p>
            <a:endParaRPr lang="fr-FR" sz="1600" u="sng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211359"/>
              </p:ext>
            </p:extLst>
          </p:nvPr>
        </p:nvGraphicFramePr>
        <p:xfrm>
          <a:off x="914400" y="1946624"/>
          <a:ext cx="11000096" cy="4093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5463"/>
                <a:gridCol w="2224585"/>
                <a:gridCol w="2750024"/>
                <a:gridCol w="2750024"/>
              </a:tblGrid>
              <a:tr h="1383428">
                <a:tc>
                  <a:txBody>
                    <a:bodyPr/>
                    <a:lstStyle/>
                    <a:p>
                      <a:pPr algn="ctr"/>
                      <a:r>
                        <a:rPr lang="fr-FR" sz="1600" b="0" smtClean="0">
                          <a:solidFill>
                            <a:schemeClr val="tx1"/>
                          </a:solidFill>
                        </a:rPr>
                        <a:t>Pierre AMOUDRUZ</a:t>
                      </a:r>
                      <a:endParaRPr lang="fr-FR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Directeur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artistique</a:t>
                      </a:r>
                      <a:endParaRPr lang="fr-FR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AADN</a:t>
                      </a:r>
                    </a:p>
                    <a:p>
                      <a:pPr algn="ctr"/>
                      <a:r>
                        <a:rPr lang="fr-FR" sz="1600" b="0" i="1" dirty="0" smtClean="0">
                          <a:solidFill>
                            <a:schemeClr val="tx1"/>
                          </a:solidFill>
                        </a:rPr>
                        <a:t>Arts</a:t>
                      </a:r>
                      <a:r>
                        <a:rPr lang="fr-FR" sz="1600" b="0" i="1" baseline="0" dirty="0" smtClean="0">
                          <a:solidFill>
                            <a:schemeClr val="tx1"/>
                          </a:solidFill>
                        </a:rPr>
                        <a:t> numériques</a:t>
                      </a:r>
                      <a:endParaRPr lang="fr-FR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Maria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</a:rPr>
                        <a:t> CONJARD</a:t>
                      </a:r>
                    </a:p>
                    <a:p>
                      <a:pPr algn="ctr"/>
                      <a:r>
                        <a:rPr lang="fr-FR" sz="1400" b="0" i="0" baseline="0" dirty="0" smtClean="0">
                          <a:solidFill>
                            <a:schemeClr val="tx1"/>
                          </a:solidFill>
                        </a:rPr>
                        <a:t>Chargée de projet et de développement</a:t>
                      </a:r>
                    </a:p>
                    <a:p>
                      <a:pPr algn="ctr"/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</a:rPr>
                        <a:t>Arémacs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600" b="0" i="1" baseline="0" dirty="0" smtClean="0">
                          <a:solidFill>
                            <a:schemeClr val="tx1"/>
                          </a:solidFill>
                        </a:rPr>
                        <a:t>Eco-événements</a:t>
                      </a:r>
                      <a:endParaRPr lang="fr-FR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Jesse WELLARD</a:t>
                      </a:r>
                    </a:p>
                    <a:p>
                      <a:pPr algn="ctr"/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Fondatrice et artisan</a:t>
                      </a:r>
                    </a:p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Atelier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 des Nouveaux Designs</a:t>
                      </a:r>
                    </a:p>
                    <a:p>
                      <a:pPr algn="ctr"/>
                      <a:r>
                        <a:rPr lang="fr-FR" sz="1600" b="0" i="1" baseline="0" dirty="0" smtClean="0">
                          <a:solidFill>
                            <a:schemeClr val="tx1"/>
                          </a:solidFill>
                        </a:rPr>
                        <a:t>Artisanat</a:t>
                      </a:r>
                      <a:endParaRPr lang="fr-FR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Fernanda LEITE</a:t>
                      </a:r>
                    </a:p>
                    <a:p>
                      <a:pPr algn="ctr"/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Directrice </a:t>
                      </a:r>
                    </a:p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CCO</a:t>
                      </a:r>
                    </a:p>
                    <a:p>
                      <a:pPr algn="ctr"/>
                      <a:r>
                        <a:rPr lang="fr-FR" sz="1600" b="0" i="1" dirty="0" smtClean="0">
                          <a:solidFill>
                            <a:schemeClr val="tx1"/>
                          </a:solidFill>
                        </a:rPr>
                        <a:t>Tiers-lieu culturel</a:t>
                      </a:r>
                      <a:endParaRPr lang="fr-FR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1399805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Thomas DEMAY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16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et Julie DUCHENE </a:t>
                      </a:r>
                    </a:p>
                    <a:p>
                      <a:pPr algn="ctr"/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Chorégraphe et Chargée de production</a:t>
                      </a:r>
                    </a:p>
                    <a:p>
                      <a:pPr algn="ctr"/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</a:rPr>
                        <a:t>Collectif A/R</a:t>
                      </a:r>
                    </a:p>
                    <a:p>
                      <a:pPr algn="ctr"/>
                      <a:r>
                        <a:rPr lang="fr-FR" sz="1600" i="1" baseline="0" dirty="0" smtClean="0">
                          <a:solidFill>
                            <a:schemeClr val="tx1"/>
                          </a:solidFill>
                        </a:rPr>
                        <a:t>Danse</a:t>
                      </a:r>
                      <a:endParaRPr lang="fr-FR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Léa LOCTIN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Co-fondatrice</a:t>
                      </a:r>
                    </a:p>
                    <a:p>
                      <a:pPr algn="ctr"/>
                      <a:r>
                        <a:rPr lang="fr-FR" sz="1600" b="1" dirty="0" err="1" smtClean="0">
                          <a:solidFill>
                            <a:schemeClr val="tx1"/>
                          </a:solidFill>
                        </a:rPr>
                        <a:t>Frich’Market</a:t>
                      </a:r>
                      <a:endParaRPr lang="fr-FR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600" i="1" dirty="0" err="1" smtClean="0">
                          <a:solidFill>
                            <a:schemeClr val="tx1"/>
                          </a:solidFill>
                        </a:rPr>
                        <a:t>Recyclerie</a:t>
                      </a:r>
                      <a:r>
                        <a:rPr lang="fr-FR" sz="1600" i="1" dirty="0" smtClean="0">
                          <a:solidFill>
                            <a:schemeClr val="tx1"/>
                          </a:solidFill>
                        </a:rPr>
                        <a:t> culturelle et artistique</a:t>
                      </a:r>
                      <a:endParaRPr lang="fr-FR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Félix LACHAIZE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Directeur technique et artiste</a:t>
                      </a:r>
                    </a:p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Galerie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</a:rPr>
                        <a:t>Tator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</a:rPr>
                        <a:t>Factatory</a:t>
                      </a:r>
                      <a:endParaRPr lang="fr-FR" sz="16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600" i="1" baseline="0" dirty="0" smtClean="0">
                          <a:solidFill>
                            <a:schemeClr val="tx1"/>
                          </a:solidFill>
                        </a:rPr>
                        <a:t>Arts visuels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Ludivine DUCROT</a:t>
                      </a:r>
                    </a:p>
                    <a:p>
                      <a:pPr algn="ctr"/>
                      <a:r>
                        <a:rPr lang="fr-FR" sz="1400" i="0" dirty="0" smtClean="0">
                          <a:solidFill>
                            <a:schemeClr val="tx1"/>
                          </a:solidFill>
                        </a:rPr>
                        <a:t>Secrétaire</a:t>
                      </a:r>
                      <a:r>
                        <a:rPr lang="fr-FR" sz="1400" i="0" baseline="0" dirty="0" smtClean="0">
                          <a:solidFill>
                            <a:schemeClr val="tx1"/>
                          </a:solidFill>
                        </a:rPr>
                        <a:t> générale</a:t>
                      </a:r>
                    </a:p>
                    <a:p>
                      <a:pPr algn="ctr"/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</a:rPr>
                        <a:t>Grand Bureau</a:t>
                      </a:r>
                    </a:p>
                    <a:p>
                      <a:pPr algn="ctr"/>
                      <a:r>
                        <a:rPr lang="fr-FR" sz="1600" i="1" baseline="0" dirty="0" smtClean="0">
                          <a:solidFill>
                            <a:schemeClr val="tx1"/>
                          </a:solidFill>
                        </a:rPr>
                        <a:t>Musiques actuelles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Vincent LOUBERT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Directeur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et membre</a:t>
                      </a:r>
                    </a:p>
                    <a:p>
                      <a:pPr algn="ctr"/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</a:rPr>
                        <a:t>Louxor Spectacle et Fédération des Arts de la Rue</a:t>
                      </a:r>
                    </a:p>
                    <a:p>
                      <a:pPr algn="ctr"/>
                      <a:r>
                        <a:rPr lang="fr-FR" sz="1600" i="1" baseline="0" dirty="0" smtClean="0">
                          <a:solidFill>
                            <a:schemeClr val="tx1"/>
                          </a:solidFill>
                        </a:rPr>
                        <a:t>Arts de la rue</a:t>
                      </a:r>
                      <a:endParaRPr lang="fr-FR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Bastien THIBAUDIER</a:t>
                      </a:r>
                    </a:p>
                    <a:p>
                      <a:pPr algn="ctr"/>
                      <a:r>
                        <a:rPr lang="fr-FR" sz="1400" i="0" dirty="0" smtClean="0">
                          <a:solidFill>
                            <a:schemeClr val="tx1"/>
                          </a:solidFill>
                        </a:rPr>
                        <a:t>Administrateur</a:t>
                      </a:r>
                    </a:p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Pôle Pixel</a:t>
                      </a:r>
                    </a:p>
                    <a:p>
                      <a:pPr algn="ctr"/>
                      <a:r>
                        <a:rPr lang="fr-FR" sz="1600" i="1" dirty="0" smtClean="0">
                          <a:solidFill>
                            <a:schemeClr val="tx1"/>
                          </a:solidFill>
                        </a:rPr>
                        <a:t>Cinéma/Audiovisuel</a:t>
                      </a:r>
                      <a:endParaRPr lang="fr-FR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Jonathan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 LOBOS</a:t>
                      </a:r>
                    </a:p>
                    <a:p>
                      <a:pPr algn="ctr"/>
                      <a:r>
                        <a:rPr lang="fr-FR" sz="1400" i="0" baseline="0" dirty="0" smtClean="0">
                          <a:solidFill>
                            <a:schemeClr val="tx1"/>
                          </a:solidFill>
                        </a:rPr>
                        <a:t>Metteur en scène</a:t>
                      </a:r>
                    </a:p>
                    <a:p>
                      <a:pPr algn="ctr"/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</a:rPr>
                        <a:t>Théâtre du Bruit</a:t>
                      </a:r>
                    </a:p>
                    <a:p>
                      <a:pPr algn="ctr"/>
                      <a:r>
                        <a:rPr lang="fr-FR" sz="1600" i="1" baseline="0" dirty="0" smtClean="0">
                          <a:solidFill>
                            <a:schemeClr val="tx1"/>
                          </a:solidFill>
                        </a:rPr>
                        <a:t>Théâtre</a:t>
                      </a:r>
                    </a:p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Marie-Noëlle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 DUBOISDENDIEN</a:t>
                      </a:r>
                    </a:p>
                    <a:p>
                      <a:pPr algn="ctr"/>
                      <a:r>
                        <a:rPr lang="fr-FR" sz="1400" i="0" baseline="0" dirty="0" smtClean="0">
                          <a:solidFill>
                            <a:schemeClr val="tx1"/>
                          </a:solidFill>
                        </a:rPr>
                        <a:t>Responsable association</a:t>
                      </a:r>
                    </a:p>
                    <a:p>
                      <a:pPr algn="ctr"/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</a:rPr>
                        <a:t>Solid’Arte</a:t>
                      </a:r>
                      <a:endParaRPr lang="fr-FR" sz="16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600" i="1" baseline="0" dirty="0" smtClean="0">
                          <a:solidFill>
                            <a:schemeClr val="tx1"/>
                          </a:solidFill>
                        </a:rPr>
                        <a:t>Arts visuels</a:t>
                      </a:r>
                      <a:endParaRPr lang="fr-FR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ctrTitle"/>
          </p:nvPr>
        </p:nvSpPr>
        <p:spPr>
          <a:xfrm>
            <a:off x="1605198" y="3594361"/>
            <a:ext cx="7772400" cy="1470025"/>
          </a:xfrm>
        </p:spPr>
        <p:txBody>
          <a:bodyPr anchor="t"/>
          <a:lstStyle/>
          <a:p>
            <a:pPr algn="l"/>
            <a:r>
              <a:rPr lang="fr-FR" sz="1200" dirty="0" smtClean="0"/>
              <a:t>DIRECTION DE LA CULTURE ET DE LA VIE ASSOCIATIVE</a:t>
            </a:r>
            <a:br>
              <a:rPr lang="fr-FR" sz="1200" dirty="0" smtClean="0"/>
            </a:br>
            <a:r>
              <a:rPr lang="fr-FR" sz="1200" dirty="0" smtClean="0"/>
              <a:t>Service « Accompagnement aux coopérations »</a:t>
            </a:r>
            <a:br>
              <a:rPr lang="fr-FR" sz="1200" dirty="0" smtClean="0"/>
            </a:br>
            <a:r>
              <a:rPr lang="fr-FR" dirty="0"/>
              <a:t/>
            </a:r>
            <a:br>
              <a:rPr lang="fr-FR" dirty="0"/>
            </a:br>
            <a:endParaRPr lang="fr-FR" sz="12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94059" y="1567609"/>
            <a:ext cx="10006537" cy="1752600"/>
          </a:xfrm>
        </p:spPr>
        <p:txBody>
          <a:bodyPr/>
          <a:lstStyle/>
          <a:p>
            <a:pPr algn="l" eaLnBrk="1" hangingPunct="1"/>
            <a:r>
              <a:rPr lang="fr-FR" sz="3200" dirty="0" smtClean="0"/>
              <a:t>PROJET D’UNE RECYCLERIE CULTURELLE </a:t>
            </a:r>
          </a:p>
          <a:p>
            <a:pPr algn="l" eaLnBrk="1" hangingPunct="1"/>
            <a:r>
              <a:rPr lang="fr-FR" sz="3200" dirty="0" smtClean="0"/>
              <a:t>SUR LE TERRITOIRE DE LA MÉTROPOLE DE LYON</a:t>
            </a:r>
            <a:endParaRPr lang="fr-FR" altLang="fr-FR" sz="3200" dirty="0"/>
          </a:p>
        </p:txBody>
      </p:sp>
      <p:sp>
        <p:nvSpPr>
          <p:cNvPr id="2" name="Rectangle 1"/>
          <p:cNvSpPr/>
          <p:nvPr/>
        </p:nvSpPr>
        <p:spPr>
          <a:xfrm>
            <a:off x="1837757" y="23299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874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par défaut">
  <a:themeElements>
    <a:clrScheme name="Thème par défaut 1">
      <a:dk1>
        <a:srgbClr val="000000"/>
      </a:dk1>
      <a:lt1>
        <a:srgbClr val="FFFFFF"/>
      </a:lt1>
      <a:dk2>
        <a:srgbClr val="888E72"/>
      </a:dk2>
      <a:lt2>
        <a:srgbClr val="EEECE1"/>
      </a:lt2>
      <a:accent1>
        <a:srgbClr val="B6C33A"/>
      </a:accent1>
      <a:accent2>
        <a:srgbClr val="DB5539"/>
      </a:accent2>
      <a:accent3>
        <a:srgbClr val="FFFFFF"/>
      </a:accent3>
      <a:accent4>
        <a:srgbClr val="000000"/>
      </a:accent4>
      <a:accent5>
        <a:srgbClr val="D7DEAE"/>
      </a:accent5>
      <a:accent6>
        <a:srgbClr val="C64C33"/>
      </a:accent6>
      <a:hlink>
        <a:srgbClr val="3BACA8"/>
      </a:hlink>
      <a:folHlink>
        <a:srgbClr val="87C6BA"/>
      </a:folHlink>
    </a:clrScheme>
    <a:fontScheme name="Thèm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Thème par défaut 1">
        <a:dk1>
          <a:srgbClr val="000000"/>
        </a:dk1>
        <a:lt1>
          <a:srgbClr val="FFFFFF"/>
        </a:lt1>
        <a:dk2>
          <a:srgbClr val="888E72"/>
        </a:dk2>
        <a:lt2>
          <a:srgbClr val="EEECE1"/>
        </a:lt2>
        <a:accent1>
          <a:srgbClr val="B6C33A"/>
        </a:accent1>
        <a:accent2>
          <a:srgbClr val="DB5539"/>
        </a:accent2>
        <a:accent3>
          <a:srgbClr val="FFFFFF"/>
        </a:accent3>
        <a:accent4>
          <a:srgbClr val="000000"/>
        </a:accent4>
        <a:accent5>
          <a:srgbClr val="D7DEAE"/>
        </a:accent5>
        <a:accent6>
          <a:srgbClr val="C64C33"/>
        </a:accent6>
        <a:hlink>
          <a:srgbClr val="3BACA8"/>
        </a:hlink>
        <a:folHlink>
          <a:srgbClr val="87C6B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ésentation1.ppt [Mode de compatibilité]" id="{A9227CFF-1A92-4881-A3CB-D61A95107CE4}" vid="{A1DEE718-AAF6-4B03-9331-AA52F767D448}"/>
    </a:ext>
  </a:extLst>
</a:theme>
</file>

<file path=ppt/theme/theme2.xml><?xml version="1.0" encoding="utf-8"?>
<a:theme xmlns:a="http://schemas.openxmlformats.org/drawingml/2006/main" name="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ésentation1.ppt [Mode de compatibilité]" id="{A9227CFF-1A92-4881-A3CB-D61A95107CE4}" vid="{179FB874-65AB-4098-805C-97D2E815D8FC}"/>
    </a:ext>
  </a:extLst>
</a:theme>
</file>

<file path=ppt/theme/theme3.xml><?xml version="1.0" encoding="utf-8"?>
<a:theme xmlns:a="http://schemas.openxmlformats.org/drawingml/2006/main" name="1_Thème par défaut">
  <a:themeElements>
    <a:clrScheme name="1_Thème par défaut 1">
      <a:dk1>
        <a:srgbClr val="000000"/>
      </a:dk1>
      <a:lt1>
        <a:srgbClr val="FFFFFF"/>
      </a:lt1>
      <a:dk2>
        <a:srgbClr val="888E72"/>
      </a:dk2>
      <a:lt2>
        <a:srgbClr val="EEECE1"/>
      </a:lt2>
      <a:accent1>
        <a:srgbClr val="B6C33A"/>
      </a:accent1>
      <a:accent2>
        <a:srgbClr val="DB5539"/>
      </a:accent2>
      <a:accent3>
        <a:srgbClr val="FFFFFF"/>
      </a:accent3>
      <a:accent4>
        <a:srgbClr val="000000"/>
      </a:accent4>
      <a:accent5>
        <a:srgbClr val="D7DEAE"/>
      </a:accent5>
      <a:accent6>
        <a:srgbClr val="C64C33"/>
      </a:accent6>
      <a:hlink>
        <a:srgbClr val="3BACA8"/>
      </a:hlink>
      <a:folHlink>
        <a:srgbClr val="87C6BA"/>
      </a:folHlink>
    </a:clrScheme>
    <a:fontScheme name="1_Thèm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Thème par défaut 1">
        <a:dk1>
          <a:srgbClr val="000000"/>
        </a:dk1>
        <a:lt1>
          <a:srgbClr val="FFFFFF"/>
        </a:lt1>
        <a:dk2>
          <a:srgbClr val="888E72"/>
        </a:dk2>
        <a:lt2>
          <a:srgbClr val="EEECE1"/>
        </a:lt2>
        <a:accent1>
          <a:srgbClr val="B6C33A"/>
        </a:accent1>
        <a:accent2>
          <a:srgbClr val="DB5539"/>
        </a:accent2>
        <a:accent3>
          <a:srgbClr val="FFFFFF"/>
        </a:accent3>
        <a:accent4>
          <a:srgbClr val="000000"/>
        </a:accent4>
        <a:accent5>
          <a:srgbClr val="D7DEAE"/>
        </a:accent5>
        <a:accent6>
          <a:srgbClr val="C64C33"/>
        </a:accent6>
        <a:hlink>
          <a:srgbClr val="3BACA8"/>
        </a:hlink>
        <a:folHlink>
          <a:srgbClr val="87C6B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ésentation1.ppt [Mode de compatibilité]" id="{A9227CFF-1A92-4881-A3CB-D61A95107CE4}" vid="{299ADA19-20B0-4F1C-820A-6C6041F4B077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2553</TotalTime>
  <Words>1233</Words>
  <Application>Microsoft Office PowerPoint</Application>
  <PresentationFormat>Grand écran</PresentationFormat>
  <Paragraphs>256</Paragraphs>
  <Slides>16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Calibri</vt:lpstr>
      <vt:lpstr>Wingdings</vt:lpstr>
      <vt:lpstr>Thème par défaut</vt:lpstr>
      <vt:lpstr>Conception personnalisée</vt:lpstr>
      <vt:lpstr>1_Thème par défaut</vt:lpstr>
      <vt:lpstr>DIRECTION DE LA CULTURE ET DE LA VIE ASSOCIATIVE Service « Accompagnement aux coopérations »  </vt:lpstr>
      <vt:lpstr>Présentation PowerPoint</vt:lpstr>
      <vt:lpstr>Présentation PowerPoint</vt:lpstr>
      <vt:lpstr>Présentation PowerPoint</vt:lpstr>
      <vt:lpstr>1.3. Les recycleries culturelles et artistiques en France</vt:lpstr>
      <vt:lpstr>1.4. Les initiatives du territoire grand lyonnais</vt:lpstr>
      <vt:lpstr>Présentation PowerPoint</vt:lpstr>
      <vt:lpstr>Présentation PowerPoint</vt:lpstr>
      <vt:lpstr>Présentation PowerPoint</vt:lpstr>
      <vt:lpstr>2.1.  Deux études concomitantes</vt:lpstr>
      <vt:lpstr>2.2. Le découpage des études</vt:lpstr>
      <vt:lpstr>Présentation PowerPoint</vt:lpstr>
      <vt:lpstr>Présentation PowerPoint</vt:lpstr>
      <vt:lpstr>3.1.  Enjeux de concertation et de co-construction</vt:lpstr>
      <vt:lpstr>3.2.  Instance de consultation : le groupe de soutien</vt:lpstr>
      <vt:lpstr>DIRECTION DE LA CULTURE ET DE LA VIE ASSOCIATIVE Service « Accompagnement aux coopérations »  </vt:lpstr>
    </vt:vector>
  </TitlesOfParts>
  <Company>Le Grand Lyon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d’une Recyclerie culturelle et artistique sur le territoire de la métropole de Lyon</dc:title>
  <dc:creator>Marie GOETZ</dc:creator>
  <cp:lastModifiedBy>Irène ANGLARET</cp:lastModifiedBy>
  <cp:revision>158</cp:revision>
  <cp:lastPrinted>2020-10-29T09:23:52Z</cp:lastPrinted>
  <dcterms:created xsi:type="dcterms:W3CDTF">2020-08-24T14:26:04Z</dcterms:created>
  <dcterms:modified xsi:type="dcterms:W3CDTF">2021-01-26T18:21:16Z</dcterms:modified>
</cp:coreProperties>
</file>